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64" r:id="rId3"/>
    <p:sldId id="334" r:id="rId4"/>
    <p:sldId id="335" r:id="rId5"/>
    <p:sldId id="360" r:id="rId6"/>
    <p:sldId id="378" r:id="rId7"/>
    <p:sldId id="362" r:id="rId8"/>
    <p:sldId id="355" r:id="rId9"/>
    <p:sldId id="350" r:id="rId10"/>
    <p:sldId id="366" r:id="rId11"/>
    <p:sldId id="358" r:id="rId12"/>
    <p:sldId id="356" r:id="rId13"/>
    <p:sldId id="348" r:id="rId14"/>
    <p:sldId id="368" r:id="rId15"/>
    <p:sldId id="376" r:id="rId16"/>
    <p:sldId id="377" r:id="rId17"/>
    <p:sldId id="370" r:id="rId18"/>
    <p:sldId id="369" r:id="rId19"/>
    <p:sldId id="371" r:id="rId20"/>
    <p:sldId id="349" r:id="rId21"/>
    <p:sldId id="372" r:id="rId22"/>
    <p:sldId id="373" r:id="rId23"/>
    <p:sldId id="367" r:id="rId24"/>
    <p:sldId id="374" r:id="rId25"/>
    <p:sldId id="375" r:id="rId26"/>
    <p:sldId id="412" r:id="rId27"/>
    <p:sldId id="416" r:id="rId28"/>
    <p:sldId id="415" r:id="rId29"/>
    <p:sldId id="413" r:id="rId30"/>
    <p:sldId id="419" r:id="rId31"/>
    <p:sldId id="417" r:id="rId32"/>
    <p:sldId id="414" r:id="rId33"/>
    <p:sldId id="418" r:id="rId34"/>
    <p:sldId id="403" r:id="rId35"/>
    <p:sldId id="408" r:id="rId36"/>
    <p:sldId id="407" r:id="rId37"/>
    <p:sldId id="405" r:id="rId38"/>
    <p:sldId id="406" r:id="rId39"/>
    <p:sldId id="347" r:id="rId4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80066F"/>
    <a:srgbClr val="77B131"/>
    <a:srgbClr val="A8046D"/>
    <a:srgbClr val="FB6DD6"/>
    <a:srgbClr val="16A63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99C58-FCBB-4FBD-8F40-9381B756702A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27BC5D4F-B7A3-4C2C-8F3A-EDFC9AA16423}">
      <dgm:prSet phldrT="[Texte]" custT="1"/>
      <dgm:spPr>
        <a:solidFill>
          <a:srgbClr val="A8046D"/>
        </a:solidFill>
      </dgm:spPr>
      <dgm:t>
        <a:bodyPr/>
        <a:lstStyle/>
        <a:p>
          <a:r>
            <a:rPr lang="fr-FR" sz="2800" dirty="0"/>
            <a:t>Problème sanitaire pour les apiculteurs</a:t>
          </a:r>
        </a:p>
      </dgm:t>
    </dgm:pt>
    <dgm:pt modelId="{F85A3A53-2911-42CC-A743-1443F96B0965}" type="parTrans" cxnId="{FA71E6E9-514F-4B85-B1F9-A8D7C7346F68}">
      <dgm:prSet/>
      <dgm:spPr/>
      <dgm:t>
        <a:bodyPr/>
        <a:lstStyle/>
        <a:p>
          <a:endParaRPr lang="fr-FR" sz="3200"/>
        </a:p>
      </dgm:t>
    </dgm:pt>
    <dgm:pt modelId="{98C7CF15-24BD-4FD8-9171-E4ED9038585A}" type="sibTrans" cxnId="{FA71E6E9-514F-4B85-B1F9-A8D7C7346F68}">
      <dgm:prSet/>
      <dgm:spPr/>
      <dgm:t>
        <a:bodyPr/>
        <a:lstStyle/>
        <a:p>
          <a:endParaRPr lang="fr-FR" sz="3200"/>
        </a:p>
      </dgm:t>
    </dgm:pt>
    <dgm:pt modelId="{AA24903C-9435-4E4A-B828-46DBC1CD10ED}">
      <dgm:prSet phldrT="[Texte]" custT="1"/>
      <dgm:spPr>
        <a:solidFill>
          <a:srgbClr val="16A631"/>
        </a:solidFill>
      </dgm:spPr>
      <dgm:t>
        <a:bodyPr/>
        <a:lstStyle/>
        <a:p>
          <a:r>
            <a:rPr lang="fr-FR" sz="2800" dirty="0" smtClean="0"/>
            <a:t>Protection de la </a:t>
          </a:r>
          <a:r>
            <a:rPr lang="fr-FR" sz="2800" dirty="0"/>
            <a:t>biodiversité</a:t>
          </a:r>
        </a:p>
      </dgm:t>
    </dgm:pt>
    <dgm:pt modelId="{EA6EA28D-466D-43FB-9D80-327339303F89}" type="parTrans" cxnId="{DB7FA884-F88F-43D8-9F7D-DBB4AB38D7F3}">
      <dgm:prSet/>
      <dgm:spPr/>
      <dgm:t>
        <a:bodyPr/>
        <a:lstStyle/>
        <a:p>
          <a:endParaRPr lang="fr-FR" sz="3200"/>
        </a:p>
      </dgm:t>
    </dgm:pt>
    <dgm:pt modelId="{F6A0A006-3171-44E8-9B6E-09955B17D896}" type="sibTrans" cxnId="{DB7FA884-F88F-43D8-9F7D-DBB4AB38D7F3}">
      <dgm:prSet/>
      <dgm:spPr/>
      <dgm:t>
        <a:bodyPr/>
        <a:lstStyle/>
        <a:p>
          <a:endParaRPr lang="fr-FR" sz="3200"/>
        </a:p>
      </dgm:t>
    </dgm:pt>
    <dgm:pt modelId="{1DD96585-7C0F-4658-99B0-3EC96957AD37}">
      <dgm:prSet phldrT="[Texte]" custT="1"/>
      <dgm:spPr/>
      <dgm:t>
        <a:bodyPr/>
        <a:lstStyle/>
        <a:p>
          <a:r>
            <a:rPr lang="fr-FR" sz="2800" dirty="0" smtClean="0"/>
            <a:t>Protection des populations</a:t>
          </a:r>
          <a:endParaRPr lang="fr-FR" sz="2800" dirty="0"/>
        </a:p>
      </dgm:t>
    </dgm:pt>
    <dgm:pt modelId="{462AD614-5E62-4429-B00B-941534461048}" type="parTrans" cxnId="{A0AB6E7B-9491-482D-A2AB-ACBA42B2091A}">
      <dgm:prSet/>
      <dgm:spPr/>
      <dgm:t>
        <a:bodyPr/>
        <a:lstStyle/>
        <a:p>
          <a:endParaRPr lang="fr-FR" sz="3200"/>
        </a:p>
      </dgm:t>
    </dgm:pt>
    <dgm:pt modelId="{B63BE046-4DAE-4860-B063-7A8359891EBA}" type="sibTrans" cxnId="{A0AB6E7B-9491-482D-A2AB-ACBA42B2091A}">
      <dgm:prSet/>
      <dgm:spPr/>
      <dgm:t>
        <a:bodyPr/>
        <a:lstStyle/>
        <a:p>
          <a:endParaRPr lang="fr-FR" sz="3200"/>
        </a:p>
      </dgm:t>
    </dgm:pt>
    <dgm:pt modelId="{DD7639DF-0F65-4326-B18F-E4E5E5979286}" type="pres">
      <dgm:prSet presAssocID="{B1D99C58-FCBB-4FBD-8F40-9381B756702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8D3E503-788E-4154-BE4F-FFE4326BEE1C}" type="pres">
      <dgm:prSet presAssocID="{27BC5D4F-B7A3-4C2C-8F3A-EDFC9AA16423}" presName="composite" presStyleCnt="0"/>
      <dgm:spPr/>
      <dgm:t>
        <a:bodyPr/>
        <a:lstStyle/>
        <a:p>
          <a:endParaRPr lang="fr-FR"/>
        </a:p>
      </dgm:t>
    </dgm:pt>
    <dgm:pt modelId="{A39C695F-D967-4C34-9EED-3A29E01A78C7}" type="pres">
      <dgm:prSet presAssocID="{27BC5D4F-B7A3-4C2C-8F3A-EDFC9AA16423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  <dgm:t>
        <a:bodyPr/>
        <a:lstStyle/>
        <a:p>
          <a:endParaRPr lang="fr-FR"/>
        </a:p>
      </dgm:t>
    </dgm:pt>
    <dgm:pt modelId="{B6A4B929-6DB6-41C6-9009-A5692E397906}" type="pres">
      <dgm:prSet presAssocID="{27BC5D4F-B7A3-4C2C-8F3A-EDFC9AA16423}" presName="txShp" presStyleLbl="node1" presStyleIdx="0" presStyleCnt="3" custLinFactNeighborX="401" custLinFactNeighborY="-2743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AA180D-9645-41AE-B6FB-8B31854D75C4}" type="pres">
      <dgm:prSet presAssocID="{98C7CF15-24BD-4FD8-9171-E4ED9038585A}" presName="spacing" presStyleCnt="0"/>
      <dgm:spPr/>
      <dgm:t>
        <a:bodyPr/>
        <a:lstStyle/>
        <a:p>
          <a:endParaRPr lang="fr-FR"/>
        </a:p>
      </dgm:t>
    </dgm:pt>
    <dgm:pt modelId="{31C64D8D-A1FE-4D36-8E65-EF1F979ED06C}" type="pres">
      <dgm:prSet presAssocID="{AA24903C-9435-4E4A-B828-46DBC1CD10ED}" presName="composite" presStyleCnt="0"/>
      <dgm:spPr/>
      <dgm:t>
        <a:bodyPr/>
        <a:lstStyle/>
        <a:p>
          <a:endParaRPr lang="fr-FR"/>
        </a:p>
      </dgm:t>
    </dgm:pt>
    <dgm:pt modelId="{FF1F87B9-9115-43E3-80C5-43A3B098AE1F}" type="pres">
      <dgm:prSet presAssocID="{AA24903C-9435-4E4A-B828-46DBC1CD10ED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7E1824CC-EAEF-44A6-BE63-262616F29A88}" type="pres">
      <dgm:prSet presAssocID="{AA24903C-9435-4E4A-B828-46DBC1CD10E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10DDA7-B46C-4AA6-B453-7B1EF5C01DA2}" type="pres">
      <dgm:prSet presAssocID="{F6A0A006-3171-44E8-9B6E-09955B17D896}" presName="spacing" presStyleCnt="0"/>
      <dgm:spPr/>
      <dgm:t>
        <a:bodyPr/>
        <a:lstStyle/>
        <a:p>
          <a:endParaRPr lang="fr-FR"/>
        </a:p>
      </dgm:t>
    </dgm:pt>
    <dgm:pt modelId="{5C4E20ED-F787-4CD1-BA47-E334D2BD7A0C}" type="pres">
      <dgm:prSet presAssocID="{1DD96585-7C0F-4658-99B0-3EC96957AD37}" presName="composite" presStyleCnt="0"/>
      <dgm:spPr/>
      <dgm:t>
        <a:bodyPr/>
        <a:lstStyle/>
        <a:p>
          <a:endParaRPr lang="fr-FR"/>
        </a:p>
      </dgm:t>
    </dgm:pt>
    <dgm:pt modelId="{BE5A1C58-1786-4074-BA1A-5B2BF2DAD9ED}" type="pres">
      <dgm:prSet presAssocID="{1DD96585-7C0F-4658-99B0-3EC96957AD37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1F0AD2C8-6AB9-4B93-9ECD-AA454ADC4F1B}" type="pres">
      <dgm:prSet presAssocID="{1DD96585-7C0F-4658-99B0-3EC96957AD3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0AB6E7B-9491-482D-A2AB-ACBA42B2091A}" srcId="{B1D99C58-FCBB-4FBD-8F40-9381B756702A}" destId="{1DD96585-7C0F-4658-99B0-3EC96957AD37}" srcOrd="2" destOrd="0" parTransId="{462AD614-5E62-4429-B00B-941534461048}" sibTransId="{B63BE046-4DAE-4860-B063-7A8359891EBA}"/>
    <dgm:cxn modelId="{DB7FA884-F88F-43D8-9F7D-DBB4AB38D7F3}" srcId="{B1D99C58-FCBB-4FBD-8F40-9381B756702A}" destId="{AA24903C-9435-4E4A-B828-46DBC1CD10ED}" srcOrd="1" destOrd="0" parTransId="{EA6EA28D-466D-43FB-9D80-327339303F89}" sibTransId="{F6A0A006-3171-44E8-9B6E-09955B17D896}"/>
    <dgm:cxn modelId="{FA71E6E9-514F-4B85-B1F9-A8D7C7346F68}" srcId="{B1D99C58-FCBB-4FBD-8F40-9381B756702A}" destId="{27BC5D4F-B7A3-4C2C-8F3A-EDFC9AA16423}" srcOrd="0" destOrd="0" parTransId="{F85A3A53-2911-42CC-A743-1443F96B0965}" sibTransId="{98C7CF15-24BD-4FD8-9171-E4ED9038585A}"/>
    <dgm:cxn modelId="{2B12F99C-D863-45E5-ABC2-2B540DE157E3}" type="presOf" srcId="{27BC5D4F-B7A3-4C2C-8F3A-EDFC9AA16423}" destId="{B6A4B929-6DB6-41C6-9009-A5692E397906}" srcOrd="0" destOrd="0" presId="urn:microsoft.com/office/officeart/2005/8/layout/vList3"/>
    <dgm:cxn modelId="{1BE33BBE-FCDF-42C0-B190-989FBED6340C}" type="presOf" srcId="{AA24903C-9435-4E4A-B828-46DBC1CD10ED}" destId="{7E1824CC-EAEF-44A6-BE63-262616F29A88}" srcOrd="0" destOrd="0" presId="urn:microsoft.com/office/officeart/2005/8/layout/vList3"/>
    <dgm:cxn modelId="{937682B4-0E83-4332-8170-9694418BA747}" type="presOf" srcId="{1DD96585-7C0F-4658-99B0-3EC96957AD37}" destId="{1F0AD2C8-6AB9-4B93-9ECD-AA454ADC4F1B}" srcOrd="0" destOrd="0" presId="urn:microsoft.com/office/officeart/2005/8/layout/vList3"/>
    <dgm:cxn modelId="{4CFDAE2A-821C-4DA9-9E07-63D85E44CBC4}" type="presOf" srcId="{B1D99C58-FCBB-4FBD-8F40-9381B756702A}" destId="{DD7639DF-0F65-4326-B18F-E4E5E5979286}" srcOrd="0" destOrd="0" presId="urn:microsoft.com/office/officeart/2005/8/layout/vList3"/>
    <dgm:cxn modelId="{D6C1EFDE-D787-4570-8D89-0ED412A6DD9C}" type="presParOf" srcId="{DD7639DF-0F65-4326-B18F-E4E5E5979286}" destId="{48D3E503-788E-4154-BE4F-FFE4326BEE1C}" srcOrd="0" destOrd="0" presId="urn:microsoft.com/office/officeart/2005/8/layout/vList3"/>
    <dgm:cxn modelId="{7A730C3B-9C09-4FBB-B858-A47EBF29EF49}" type="presParOf" srcId="{48D3E503-788E-4154-BE4F-FFE4326BEE1C}" destId="{A39C695F-D967-4C34-9EED-3A29E01A78C7}" srcOrd="0" destOrd="0" presId="urn:microsoft.com/office/officeart/2005/8/layout/vList3"/>
    <dgm:cxn modelId="{1ACE80D7-A106-4AD8-AF81-DDE2B4722B88}" type="presParOf" srcId="{48D3E503-788E-4154-BE4F-FFE4326BEE1C}" destId="{B6A4B929-6DB6-41C6-9009-A5692E397906}" srcOrd="1" destOrd="0" presId="urn:microsoft.com/office/officeart/2005/8/layout/vList3"/>
    <dgm:cxn modelId="{ECFEC1D6-A6E5-460E-A2F6-83EB1C3416F2}" type="presParOf" srcId="{DD7639DF-0F65-4326-B18F-E4E5E5979286}" destId="{04AA180D-9645-41AE-B6FB-8B31854D75C4}" srcOrd="1" destOrd="0" presId="urn:microsoft.com/office/officeart/2005/8/layout/vList3"/>
    <dgm:cxn modelId="{526AEA6B-6936-447D-90A5-3CD0EEC7EC47}" type="presParOf" srcId="{DD7639DF-0F65-4326-B18F-E4E5E5979286}" destId="{31C64D8D-A1FE-4D36-8E65-EF1F979ED06C}" srcOrd="2" destOrd="0" presId="urn:microsoft.com/office/officeart/2005/8/layout/vList3"/>
    <dgm:cxn modelId="{3298754A-A9DF-4D78-B9CA-7238143740FD}" type="presParOf" srcId="{31C64D8D-A1FE-4D36-8E65-EF1F979ED06C}" destId="{FF1F87B9-9115-43E3-80C5-43A3B098AE1F}" srcOrd="0" destOrd="0" presId="urn:microsoft.com/office/officeart/2005/8/layout/vList3"/>
    <dgm:cxn modelId="{F0889F94-C842-496D-A770-85D599B9C030}" type="presParOf" srcId="{31C64D8D-A1FE-4D36-8E65-EF1F979ED06C}" destId="{7E1824CC-EAEF-44A6-BE63-262616F29A88}" srcOrd="1" destOrd="0" presId="urn:microsoft.com/office/officeart/2005/8/layout/vList3"/>
    <dgm:cxn modelId="{C1221602-BC8F-4810-9E2F-61EABF51D7B1}" type="presParOf" srcId="{DD7639DF-0F65-4326-B18F-E4E5E5979286}" destId="{4F10DDA7-B46C-4AA6-B453-7B1EF5C01DA2}" srcOrd="3" destOrd="0" presId="urn:microsoft.com/office/officeart/2005/8/layout/vList3"/>
    <dgm:cxn modelId="{C9134326-47F4-401E-9907-1410E5017F98}" type="presParOf" srcId="{DD7639DF-0F65-4326-B18F-E4E5E5979286}" destId="{5C4E20ED-F787-4CD1-BA47-E334D2BD7A0C}" srcOrd="4" destOrd="0" presId="urn:microsoft.com/office/officeart/2005/8/layout/vList3"/>
    <dgm:cxn modelId="{E98BE499-94EE-4393-BDBA-EB142B438162}" type="presParOf" srcId="{5C4E20ED-F787-4CD1-BA47-E334D2BD7A0C}" destId="{BE5A1C58-1786-4074-BA1A-5B2BF2DAD9ED}" srcOrd="0" destOrd="0" presId="urn:microsoft.com/office/officeart/2005/8/layout/vList3"/>
    <dgm:cxn modelId="{3E0E7FEF-9669-48B5-91A7-4E0FDF90981A}" type="presParOf" srcId="{5C4E20ED-F787-4CD1-BA47-E334D2BD7A0C}" destId="{1F0AD2C8-6AB9-4B93-9ECD-AA454ADC4F1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A90F6D-AD01-48B9-A8E3-AB07008A2DD1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5814B4E-E9F8-49B1-8681-FCFBE4B21E1D}">
      <dgm:prSet phldrT="[Texte]" custT="1"/>
      <dgm:spPr/>
      <dgm:t>
        <a:bodyPr/>
        <a:lstStyle/>
        <a:p>
          <a:r>
            <a:rPr lang="fr-FR" sz="2200" dirty="0"/>
            <a:t>Destruction des nids</a:t>
          </a:r>
        </a:p>
      </dgm:t>
    </dgm:pt>
    <dgm:pt modelId="{D0B157DD-53A5-4506-8C58-2EACC3F0908E}" type="parTrans" cxnId="{73411FDB-ECB7-473B-8FCB-737231CDDC11}">
      <dgm:prSet/>
      <dgm:spPr/>
      <dgm:t>
        <a:bodyPr/>
        <a:lstStyle/>
        <a:p>
          <a:endParaRPr lang="fr-FR"/>
        </a:p>
      </dgm:t>
    </dgm:pt>
    <dgm:pt modelId="{B051A106-FC53-4989-9838-3B560AF88661}" type="sibTrans" cxnId="{73411FDB-ECB7-473B-8FCB-737231CDDC11}">
      <dgm:prSet/>
      <dgm:spPr/>
      <dgm:t>
        <a:bodyPr/>
        <a:lstStyle/>
        <a:p>
          <a:endParaRPr lang="fr-FR"/>
        </a:p>
      </dgm:t>
    </dgm:pt>
    <dgm:pt modelId="{EB69E328-97F9-408B-AE19-06276D93BF02}">
      <dgm:prSet phldrT="[Texte]" custT="1"/>
      <dgm:spPr/>
      <dgm:t>
        <a:bodyPr/>
        <a:lstStyle/>
        <a:p>
          <a:r>
            <a:rPr lang="fr-FR" sz="2200" dirty="0"/>
            <a:t>Piégeage de printemps</a:t>
          </a:r>
        </a:p>
      </dgm:t>
    </dgm:pt>
    <dgm:pt modelId="{DB8013FC-76A9-4227-8265-9D18509A21AE}" type="parTrans" cxnId="{8A3B79F9-5C6E-43BD-827B-FAB82FC1F1FE}">
      <dgm:prSet/>
      <dgm:spPr/>
      <dgm:t>
        <a:bodyPr/>
        <a:lstStyle/>
        <a:p>
          <a:endParaRPr lang="fr-FR"/>
        </a:p>
      </dgm:t>
    </dgm:pt>
    <dgm:pt modelId="{28D5B838-512C-40A8-9407-D2F01AD4A9B6}" type="sibTrans" cxnId="{8A3B79F9-5C6E-43BD-827B-FAB82FC1F1FE}">
      <dgm:prSet/>
      <dgm:spPr/>
      <dgm:t>
        <a:bodyPr/>
        <a:lstStyle/>
        <a:p>
          <a:endParaRPr lang="fr-FR"/>
        </a:p>
      </dgm:t>
    </dgm:pt>
    <dgm:pt modelId="{6697ECC6-2BBA-4A1A-8F04-78AEE2A52D61}">
      <dgm:prSet phldrT="[Texte]" custT="1"/>
      <dgm:spPr/>
      <dgm:t>
        <a:bodyPr/>
        <a:lstStyle/>
        <a:p>
          <a:r>
            <a:rPr lang="fr-FR" sz="2200" dirty="0" smtClean="0"/>
            <a:t>Réduction du stress à la ruche</a:t>
          </a:r>
          <a:endParaRPr lang="fr-FR" sz="2200" dirty="0"/>
        </a:p>
      </dgm:t>
    </dgm:pt>
    <dgm:pt modelId="{63B681F4-1A26-43DE-944C-A19DECBDFAD7}" type="parTrans" cxnId="{25AACBD0-1D40-497D-9760-661BF68F3C7C}">
      <dgm:prSet/>
      <dgm:spPr/>
      <dgm:t>
        <a:bodyPr/>
        <a:lstStyle/>
        <a:p>
          <a:endParaRPr lang="fr-FR"/>
        </a:p>
      </dgm:t>
    </dgm:pt>
    <dgm:pt modelId="{2672682F-44F1-4DE9-8D91-AB70B95E5146}" type="sibTrans" cxnId="{25AACBD0-1D40-497D-9760-661BF68F3C7C}">
      <dgm:prSet/>
      <dgm:spPr/>
      <dgm:t>
        <a:bodyPr/>
        <a:lstStyle/>
        <a:p>
          <a:endParaRPr lang="fr-FR"/>
        </a:p>
      </dgm:t>
    </dgm:pt>
    <dgm:pt modelId="{D8089764-7125-42B6-A463-8C479B69C3F2}" type="pres">
      <dgm:prSet presAssocID="{E7A90F6D-AD01-48B9-A8E3-AB07008A2D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498006F-0302-4DB5-9435-2E469EBEE813}" type="pres">
      <dgm:prSet presAssocID="{95814B4E-E9F8-49B1-8681-FCFBE4B21E1D}" presName="comp" presStyleCnt="0"/>
      <dgm:spPr/>
    </dgm:pt>
    <dgm:pt modelId="{0FBA49C2-C2AE-4514-86BD-0BB91C25B60F}" type="pres">
      <dgm:prSet presAssocID="{95814B4E-E9F8-49B1-8681-FCFBE4B21E1D}" presName="box" presStyleLbl="node1" presStyleIdx="0" presStyleCnt="3"/>
      <dgm:spPr/>
      <dgm:t>
        <a:bodyPr/>
        <a:lstStyle/>
        <a:p>
          <a:endParaRPr lang="fr-FR"/>
        </a:p>
      </dgm:t>
    </dgm:pt>
    <dgm:pt modelId="{A8E6F525-C094-45D9-B3D0-C462CEAFFFB2}" type="pres">
      <dgm:prSet presAssocID="{95814B4E-E9F8-49B1-8681-FCFBE4B21E1D}" presName="img" presStyleLbl="fgImgPlace1" presStyleIdx="0" presStyleCnt="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701F23C5-9E1A-4F1D-8328-FA213D6BB37D}" type="pres">
      <dgm:prSet presAssocID="{95814B4E-E9F8-49B1-8681-FCFBE4B21E1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AF410DF-B4B0-4A51-9F38-4FCCA1DAEB5E}" type="pres">
      <dgm:prSet presAssocID="{B051A106-FC53-4989-9838-3B560AF88661}" presName="spacer" presStyleCnt="0"/>
      <dgm:spPr/>
    </dgm:pt>
    <dgm:pt modelId="{40372C9F-E14F-4082-9024-1729F75FA471}" type="pres">
      <dgm:prSet presAssocID="{EB69E328-97F9-408B-AE19-06276D93BF02}" presName="comp" presStyleCnt="0"/>
      <dgm:spPr/>
    </dgm:pt>
    <dgm:pt modelId="{A5EDCD84-8166-44FC-A2C7-874393982000}" type="pres">
      <dgm:prSet presAssocID="{EB69E328-97F9-408B-AE19-06276D93BF02}" presName="box" presStyleLbl="node1" presStyleIdx="1" presStyleCnt="3"/>
      <dgm:spPr/>
      <dgm:t>
        <a:bodyPr/>
        <a:lstStyle/>
        <a:p>
          <a:endParaRPr lang="fr-FR"/>
        </a:p>
      </dgm:t>
    </dgm:pt>
    <dgm:pt modelId="{E52FB705-181D-4C53-8754-DA9A653C0FBC}" type="pres">
      <dgm:prSet presAssocID="{EB69E328-97F9-408B-AE19-06276D93BF02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</dgm:spPr>
    </dgm:pt>
    <dgm:pt modelId="{6ECAB5A2-0257-4545-A5FF-2F3C30B633CE}" type="pres">
      <dgm:prSet presAssocID="{EB69E328-97F9-408B-AE19-06276D93BF0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6289B5-783A-4115-BC92-F91AE46C2F50}" type="pres">
      <dgm:prSet presAssocID="{28D5B838-512C-40A8-9407-D2F01AD4A9B6}" presName="spacer" presStyleCnt="0"/>
      <dgm:spPr/>
    </dgm:pt>
    <dgm:pt modelId="{FF3257CE-17B4-4A3E-9185-E95B345625D2}" type="pres">
      <dgm:prSet presAssocID="{6697ECC6-2BBA-4A1A-8F04-78AEE2A52D61}" presName="comp" presStyleCnt="0"/>
      <dgm:spPr/>
    </dgm:pt>
    <dgm:pt modelId="{ADC65955-9242-4A83-A4ED-802446EC63E0}" type="pres">
      <dgm:prSet presAssocID="{6697ECC6-2BBA-4A1A-8F04-78AEE2A52D61}" presName="box" presStyleLbl="node1" presStyleIdx="2" presStyleCnt="3"/>
      <dgm:spPr/>
      <dgm:t>
        <a:bodyPr/>
        <a:lstStyle/>
        <a:p>
          <a:endParaRPr lang="fr-FR"/>
        </a:p>
      </dgm:t>
    </dgm:pt>
    <dgm:pt modelId="{385DA62C-F597-4099-B9FA-C942F7A45081}" type="pres">
      <dgm:prSet presAssocID="{6697ECC6-2BBA-4A1A-8F04-78AEE2A52D61}" presName="img" presStyleLbl="fgImgPlace1" presStyleIdx="2" presStyleCnt="3"/>
      <dgm:spPr>
        <a:blipFill rotWithShape="1">
          <a:blip xmlns:r="http://schemas.openxmlformats.org/officeDocument/2006/relationships"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D2FF41B3-C507-4800-830A-447ABD863FE3}" type="pres">
      <dgm:prSet presAssocID="{6697ECC6-2BBA-4A1A-8F04-78AEE2A52D6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B819173-CB55-4E97-8960-C9D556D4A9ED}" type="presOf" srcId="{6697ECC6-2BBA-4A1A-8F04-78AEE2A52D61}" destId="{ADC65955-9242-4A83-A4ED-802446EC63E0}" srcOrd="0" destOrd="0" presId="urn:microsoft.com/office/officeart/2005/8/layout/vList4"/>
    <dgm:cxn modelId="{73411FDB-ECB7-473B-8FCB-737231CDDC11}" srcId="{E7A90F6D-AD01-48B9-A8E3-AB07008A2DD1}" destId="{95814B4E-E9F8-49B1-8681-FCFBE4B21E1D}" srcOrd="0" destOrd="0" parTransId="{D0B157DD-53A5-4506-8C58-2EACC3F0908E}" sibTransId="{B051A106-FC53-4989-9838-3B560AF88661}"/>
    <dgm:cxn modelId="{25AACBD0-1D40-497D-9760-661BF68F3C7C}" srcId="{E7A90F6D-AD01-48B9-A8E3-AB07008A2DD1}" destId="{6697ECC6-2BBA-4A1A-8F04-78AEE2A52D61}" srcOrd="2" destOrd="0" parTransId="{63B681F4-1A26-43DE-944C-A19DECBDFAD7}" sibTransId="{2672682F-44F1-4DE9-8D91-AB70B95E5146}"/>
    <dgm:cxn modelId="{E335B661-33ED-4576-A9E5-B7A22D64B61A}" type="presOf" srcId="{E7A90F6D-AD01-48B9-A8E3-AB07008A2DD1}" destId="{D8089764-7125-42B6-A463-8C479B69C3F2}" srcOrd="0" destOrd="0" presId="urn:microsoft.com/office/officeart/2005/8/layout/vList4"/>
    <dgm:cxn modelId="{6E877780-3605-4006-B0AA-5A2FA994A846}" type="presOf" srcId="{EB69E328-97F9-408B-AE19-06276D93BF02}" destId="{A5EDCD84-8166-44FC-A2C7-874393982000}" srcOrd="0" destOrd="0" presId="urn:microsoft.com/office/officeart/2005/8/layout/vList4"/>
    <dgm:cxn modelId="{1139CE02-E480-4EF4-B156-CEE3EDA43BAC}" type="presOf" srcId="{EB69E328-97F9-408B-AE19-06276D93BF02}" destId="{6ECAB5A2-0257-4545-A5FF-2F3C30B633CE}" srcOrd="1" destOrd="0" presId="urn:microsoft.com/office/officeart/2005/8/layout/vList4"/>
    <dgm:cxn modelId="{6E6684FA-D727-48DE-9895-D153EE111B4F}" type="presOf" srcId="{6697ECC6-2BBA-4A1A-8F04-78AEE2A52D61}" destId="{D2FF41B3-C507-4800-830A-447ABD863FE3}" srcOrd="1" destOrd="0" presId="urn:microsoft.com/office/officeart/2005/8/layout/vList4"/>
    <dgm:cxn modelId="{60CED2B8-6DC0-4510-9A05-7C97D94FD15D}" type="presOf" srcId="{95814B4E-E9F8-49B1-8681-FCFBE4B21E1D}" destId="{701F23C5-9E1A-4F1D-8328-FA213D6BB37D}" srcOrd="1" destOrd="0" presId="urn:microsoft.com/office/officeart/2005/8/layout/vList4"/>
    <dgm:cxn modelId="{F0BEB6E6-A7A8-41D4-9F88-167579B6E96D}" type="presOf" srcId="{95814B4E-E9F8-49B1-8681-FCFBE4B21E1D}" destId="{0FBA49C2-C2AE-4514-86BD-0BB91C25B60F}" srcOrd="0" destOrd="0" presId="urn:microsoft.com/office/officeart/2005/8/layout/vList4"/>
    <dgm:cxn modelId="{8A3B79F9-5C6E-43BD-827B-FAB82FC1F1FE}" srcId="{E7A90F6D-AD01-48B9-A8E3-AB07008A2DD1}" destId="{EB69E328-97F9-408B-AE19-06276D93BF02}" srcOrd="1" destOrd="0" parTransId="{DB8013FC-76A9-4227-8265-9D18509A21AE}" sibTransId="{28D5B838-512C-40A8-9407-D2F01AD4A9B6}"/>
    <dgm:cxn modelId="{BF4DEB66-B091-44E4-82AC-5DD6081F67CC}" type="presParOf" srcId="{D8089764-7125-42B6-A463-8C479B69C3F2}" destId="{6498006F-0302-4DB5-9435-2E469EBEE813}" srcOrd="0" destOrd="0" presId="urn:microsoft.com/office/officeart/2005/8/layout/vList4"/>
    <dgm:cxn modelId="{6699AE82-07A2-4DB3-B687-1FD72F21BA64}" type="presParOf" srcId="{6498006F-0302-4DB5-9435-2E469EBEE813}" destId="{0FBA49C2-C2AE-4514-86BD-0BB91C25B60F}" srcOrd="0" destOrd="0" presId="urn:microsoft.com/office/officeart/2005/8/layout/vList4"/>
    <dgm:cxn modelId="{EFB0A087-1C8B-4BE1-869A-CA8A90499BAD}" type="presParOf" srcId="{6498006F-0302-4DB5-9435-2E469EBEE813}" destId="{A8E6F525-C094-45D9-B3D0-C462CEAFFFB2}" srcOrd="1" destOrd="0" presId="urn:microsoft.com/office/officeart/2005/8/layout/vList4"/>
    <dgm:cxn modelId="{72885E4C-64CF-4E0E-AD18-8B6D484C92E4}" type="presParOf" srcId="{6498006F-0302-4DB5-9435-2E469EBEE813}" destId="{701F23C5-9E1A-4F1D-8328-FA213D6BB37D}" srcOrd="2" destOrd="0" presId="urn:microsoft.com/office/officeart/2005/8/layout/vList4"/>
    <dgm:cxn modelId="{B63AA9BF-211F-416B-8627-1B5A97489172}" type="presParOf" srcId="{D8089764-7125-42B6-A463-8C479B69C3F2}" destId="{BAF410DF-B4B0-4A51-9F38-4FCCA1DAEB5E}" srcOrd="1" destOrd="0" presId="urn:microsoft.com/office/officeart/2005/8/layout/vList4"/>
    <dgm:cxn modelId="{4622DDD8-6BF0-4984-9A6D-C49BBDE5074B}" type="presParOf" srcId="{D8089764-7125-42B6-A463-8C479B69C3F2}" destId="{40372C9F-E14F-4082-9024-1729F75FA471}" srcOrd="2" destOrd="0" presId="urn:microsoft.com/office/officeart/2005/8/layout/vList4"/>
    <dgm:cxn modelId="{DFB8AA8F-4DEC-417A-8E67-CA91611F8C00}" type="presParOf" srcId="{40372C9F-E14F-4082-9024-1729F75FA471}" destId="{A5EDCD84-8166-44FC-A2C7-874393982000}" srcOrd="0" destOrd="0" presId="urn:microsoft.com/office/officeart/2005/8/layout/vList4"/>
    <dgm:cxn modelId="{38A076FE-BD4C-4667-94F4-AA734E8B15AB}" type="presParOf" srcId="{40372C9F-E14F-4082-9024-1729F75FA471}" destId="{E52FB705-181D-4C53-8754-DA9A653C0FBC}" srcOrd="1" destOrd="0" presId="urn:microsoft.com/office/officeart/2005/8/layout/vList4"/>
    <dgm:cxn modelId="{3D788822-2FBB-4933-8AE6-982F9EE3B2B0}" type="presParOf" srcId="{40372C9F-E14F-4082-9024-1729F75FA471}" destId="{6ECAB5A2-0257-4545-A5FF-2F3C30B633CE}" srcOrd="2" destOrd="0" presId="urn:microsoft.com/office/officeart/2005/8/layout/vList4"/>
    <dgm:cxn modelId="{12C997CF-1981-4855-9F97-6F3E7E273D04}" type="presParOf" srcId="{D8089764-7125-42B6-A463-8C479B69C3F2}" destId="{B76289B5-783A-4115-BC92-F91AE46C2F50}" srcOrd="3" destOrd="0" presId="urn:microsoft.com/office/officeart/2005/8/layout/vList4"/>
    <dgm:cxn modelId="{4812FB9F-3075-4628-990B-320B5C30FD08}" type="presParOf" srcId="{D8089764-7125-42B6-A463-8C479B69C3F2}" destId="{FF3257CE-17B4-4A3E-9185-E95B345625D2}" srcOrd="4" destOrd="0" presId="urn:microsoft.com/office/officeart/2005/8/layout/vList4"/>
    <dgm:cxn modelId="{9AEA07C4-F9FE-4B9F-ADC6-A764C6368A34}" type="presParOf" srcId="{FF3257CE-17B4-4A3E-9185-E95B345625D2}" destId="{ADC65955-9242-4A83-A4ED-802446EC63E0}" srcOrd="0" destOrd="0" presId="urn:microsoft.com/office/officeart/2005/8/layout/vList4"/>
    <dgm:cxn modelId="{89AE91E1-0A61-4C63-BC7A-736ABCF89370}" type="presParOf" srcId="{FF3257CE-17B4-4A3E-9185-E95B345625D2}" destId="{385DA62C-F597-4099-B9FA-C942F7A45081}" srcOrd="1" destOrd="0" presId="urn:microsoft.com/office/officeart/2005/8/layout/vList4"/>
    <dgm:cxn modelId="{76E21AB5-DB3B-48C7-8EC6-966AD27F9922}" type="presParOf" srcId="{FF3257CE-17B4-4A3E-9185-E95B345625D2}" destId="{D2FF41B3-C507-4800-830A-447ABD863F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4B929-6DB6-41C6-9009-A5692E397906}">
      <dsp:nvSpPr>
        <dsp:cNvPr id="0" name=""/>
        <dsp:cNvSpPr/>
      </dsp:nvSpPr>
      <dsp:spPr>
        <a:xfrm rot="10800000">
          <a:off x="2379987" y="0"/>
          <a:ext cx="8161212" cy="1166470"/>
        </a:xfrm>
        <a:prstGeom prst="homePlate">
          <a:avLst/>
        </a:prstGeom>
        <a:solidFill>
          <a:srgbClr val="A804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8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Problème sanitaire pour les apiculteurs</a:t>
          </a:r>
        </a:p>
      </dsp:txBody>
      <dsp:txXfrm rot="10800000">
        <a:off x="2671604" y="0"/>
        <a:ext cx="7869595" cy="1166470"/>
      </dsp:txXfrm>
    </dsp:sp>
    <dsp:sp modelId="{A39C695F-D967-4C34-9EED-3A29E01A78C7}">
      <dsp:nvSpPr>
        <dsp:cNvPr id="0" name=""/>
        <dsp:cNvSpPr/>
      </dsp:nvSpPr>
      <dsp:spPr>
        <a:xfrm>
          <a:off x="1764026" y="498"/>
          <a:ext cx="1166470" cy="116647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824CC-EAEF-44A6-BE63-262616F29A88}">
      <dsp:nvSpPr>
        <dsp:cNvPr id="0" name=""/>
        <dsp:cNvSpPr/>
      </dsp:nvSpPr>
      <dsp:spPr>
        <a:xfrm rot="10800000">
          <a:off x="2347261" y="1458586"/>
          <a:ext cx="8161212" cy="1166470"/>
        </a:xfrm>
        <a:prstGeom prst="homePlate">
          <a:avLst/>
        </a:prstGeom>
        <a:solidFill>
          <a:srgbClr val="16A6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8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Protection de la </a:t>
          </a:r>
          <a:r>
            <a:rPr lang="fr-FR" sz="2800" kern="1200" dirty="0"/>
            <a:t>biodiversité</a:t>
          </a:r>
        </a:p>
      </dsp:txBody>
      <dsp:txXfrm rot="10800000">
        <a:off x="2638878" y="1458586"/>
        <a:ext cx="7869595" cy="1166470"/>
      </dsp:txXfrm>
    </dsp:sp>
    <dsp:sp modelId="{FF1F87B9-9115-43E3-80C5-43A3B098AE1F}">
      <dsp:nvSpPr>
        <dsp:cNvPr id="0" name=""/>
        <dsp:cNvSpPr/>
      </dsp:nvSpPr>
      <dsp:spPr>
        <a:xfrm>
          <a:off x="1764026" y="1458586"/>
          <a:ext cx="1166470" cy="116647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AD2C8-6AB9-4B93-9ECD-AA454ADC4F1B}">
      <dsp:nvSpPr>
        <dsp:cNvPr id="0" name=""/>
        <dsp:cNvSpPr/>
      </dsp:nvSpPr>
      <dsp:spPr>
        <a:xfrm rot="10800000">
          <a:off x="2347261" y="2916674"/>
          <a:ext cx="8161212" cy="1166470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8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Protection des populations</a:t>
          </a:r>
          <a:endParaRPr lang="fr-FR" sz="2800" kern="1200" dirty="0"/>
        </a:p>
      </dsp:txBody>
      <dsp:txXfrm rot="10800000">
        <a:off x="2638878" y="2916674"/>
        <a:ext cx="7869595" cy="1166470"/>
      </dsp:txXfrm>
    </dsp:sp>
    <dsp:sp modelId="{BE5A1C58-1786-4074-BA1A-5B2BF2DAD9ED}">
      <dsp:nvSpPr>
        <dsp:cNvPr id="0" name=""/>
        <dsp:cNvSpPr/>
      </dsp:nvSpPr>
      <dsp:spPr>
        <a:xfrm>
          <a:off x="1764026" y="2916674"/>
          <a:ext cx="1166470" cy="116647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A49C2-C2AE-4514-86BD-0BB91C25B60F}">
      <dsp:nvSpPr>
        <dsp:cNvPr id="0" name=""/>
        <dsp:cNvSpPr/>
      </dsp:nvSpPr>
      <dsp:spPr>
        <a:xfrm>
          <a:off x="0" y="0"/>
          <a:ext cx="5469780" cy="1298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/>
            <a:t>Destruction des nids</a:t>
          </a:r>
        </a:p>
      </dsp:txBody>
      <dsp:txXfrm>
        <a:off x="1223843" y="0"/>
        <a:ext cx="4245936" cy="1298872"/>
      </dsp:txXfrm>
    </dsp:sp>
    <dsp:sp modelId="{A8E6F525-C094-45D9-B3D0-C462CEAFFFB2}">
      <dsp:nvSpPr>
        <dsp:cNvPr id="0" name=""/>
        <dsp:cNvSpPr/>
      </dsp:nvSpPr>
      <dsp:spPr>
        <a:xfrm>
          <a:off x="129887" y="129887"/>
          <a:ext cx="1093956" cy="1039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EDCD84-8166-44FC-A2C7-874393982000}">
      <dsp:nvSpPr>
        <dsp:cNvPr id="0" name=""/>
        <dsp:cNvSpPr/>
      </dsp:nvSpPr>
      <dsp:spPr>
        <a:xfrm>
          <a:off x="0" y="1428759"/>
          <a:ext cx="5469780" cy="1298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/>
            <a:t>Piégeage de printemps</a:t>
          </a:r>
        </a:p>
      </dsp:txBody>
      <dsp:txXfrm>
        <a:off x="1223843" y="1428759"/>
        <a:ext cx="4245936" cy="1298872"/>
      </dsp:txXfrm>
    </dsp:sp>
    <dsp:sp modelId="{E52FB705-181D-4C53-8754-DA9A653C0FBC}">
      <dsp:nvSpPr>
        <dsp:cNvPr id="0" name=""/>
        <dsp:cNvSpPr/>
      </dsp:nvSpPr>
      <dsp:spPr>
        <a:xfrm>
          <a:off x="129887" y="1558646"/>
          <a:ext cx="1093956" cy="1039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C65955-9242-4A83-A4ED-802446EC63E0}">
      <dsp:nvSpPr>
        <dsp:cNvPr id="0" name=""/>
        <dsp:cNvSpPr/>
      </dsp:nvSpPr>
      <dsp:spPr>
        <a:xfrm>
          <a:off x="0" y="2857518"/>
          <a:ext cx="5469780" cy="1298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Réduction du stress à la ruche</a:t>
          </a:r>
          <a:endParaRPr lang="fr-FR" sz="2200" kern="1200" dirty="0"/>
        </a:p>
      </dsp:txBody>
      <dsp:txXfrm>
        <a:off x="1223843" y="2857518"/>
        <a:ext cx="4245936" cy="1298872"/>
      </dsp:txXfrm>
    </dsp:sp>
    <dsp:sp modelId="{385DA62C-F597-4099-B9FA-C942F7A45081}">
      <dsp:nvSpPr>
        <dsp:cNvPr id="0" name=""/>
        <dsp:cNvSpPr/>
      </dsp:nvSpPr>
      <dsp:spPr>
        <a:xfrm>
          <a:off x="129887" y="2987406"/>
          <a:ext cx="1093956" cy="1039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E8191-40A5-4E16-858B-A4513E0C5D9B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975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F321E-5C67-4EB8-9E5B-57CCE26B85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73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0E65E-9E69-4900-A18B-0A5AAA1CDEEE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5BD68-17E3-4091-A9D8-54DB7ACD02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6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1030450" y="1025996"/>
            <a:ext cx="2304000" cy="252000"/>
          </a:xfrm>
          <a:prstGeom prst="rect">
            <a:avLst/>
          </a:prstGeom>
          <a:solidFill>
            <a:srgbClr val="A11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46079" y="1062000"/>
            <a:ext cx="2304000" cy="180000"/>
          </a:xfrm>
          <a:prstGeom prst="rect">
            <a:avLst/>
          </a:prstGeom>
          <a:solidFill>
            <a:srgbClr val="A11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1107799" y="3309237"/>
            <a:ext cx="2458699" cy="2520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68730" y="3345238"/>
            <a:ext cx="2458699" cy="1800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164080" y="5642294"/>
            <a:ext cx="2268000" cy="180000"/>
          </a:xfrm>
          <a:prstGeom prst="rect">
            <a:avLst/>
          </a:prstGeom>
          <a:solidFill>
            <a:srgbClr val="57A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0" y="2972277"/>
            <a:ext cx="990841" cy="82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1" y="1526504"/>
            <a:ext cx="990840" cy="82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00" y="2201949"/>
            <a:ext cx="992410" cy="80863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1" y="880668"/>
            <a:ext cx="990000" cy="659999"/>
          </a:xfrm>
          <a:prstGeom prst="rect">
            <a:avLst/>
          </a:prstGeom>
        </p:spPr>
      </p:pic>
      <p:pic>
        <p:nvPicPr>
          <p:cNvPr id="17" name="Image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8" y="6051488"/>
            <a:ext cx="1006263" cy="8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8" y="4593905"/>
            <a:ext cx="1006263" cy="84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79" y="3794721"/>
            <a:ext cx="1018293" cy="80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5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8" y="5435680"/>
            <a:ext cx="1006263" cy="6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 userDrawn="1"/>
        </p:nvSpPr>
        <p:spPr>
          <a:xfrm rot="5400000">
            <a:off x="-1022792" y="5608342"/>
            <a:ext cx="2268000" cy="231316"/>
          </a:xfrm>
          <a:prstGeom prst="rect">
            <a:avLst/>
          </a:prstGeom>
          <a:solidFill>
            <a:srgbClr val="57A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Secteurs 20"/>
          <p:cNvSpPr/>
          <p:nvPr userDrawn="1"/>
        </p:nvSpPr>
        <p:spPr>
          <a:xfrm rot="20745513" flipH="1">
            <a:off x="-10223" y="88069"/>
            <a:ext cx="1696845" cy="88435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C9DA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" y="228395"/>
            <a:ext cx="1509172" cy="54481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69328" y="6350538"/>
            <a:ext cx="1617816" cy="365125"/>
          </a:xfrm>
        </p:spPr>
        <p:txBody>
          <a:bodyPr/>
          <a:lstStyle>
            <a:lvl1pPr>
              <a:defRPr sz="1400" b="1">
                <a:solidFill>
                  <a:srgbClr val="16A631"/>
                </a:solidFill>
              </a:defRPr>
            </a:lvl1pPr>
          </a:lstStyle>
          <a:p>
            <a:r>
              <a:rPr lang="fr-FR" dirty="0" smtClean="0"/>
              <a:t>23 octobre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16A631"/>
                </a:solidFill>
              </a:defRPr>
            </a:lvl1pPr>
          </a:lstStyle>
          <a:p>
            <a:r>
              <a:rPr lang="fr-FR" dirty="0" smtClean="0"/>
              <a:t>SECTION SANITAIRE APICOLE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4883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1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72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0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97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7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98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21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71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39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50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DFD31-A1AE-47E2-9D0E-3EEE459C1BF8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84E3C-97F2-418D-B091-46E9ED4B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59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relonasiatique.mnhn.fr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relonasiatique.mnhn.fr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hyperlink" Target="http://frelonasiatique.mnhn.fr/" TargetMode="Externa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frelonasiatique.mnhn.fr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npn.mnhn.fr/espece/cd_nom/231844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inpn.mnhn.fr/espece/cd_nom/23172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hyperlink" Target="http://inpn.mnhn.fr/espece/cd_nom/5288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relonasiatique.mnhn.fr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571897" y="1312841"/>
            <a:ext cx="10620103" cy="446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4000" dirty="0">
                <a:solidFill>
                  <a:srgbClr val="0070C0"/>
                </a:solidFill>
                <a:latin typeface="Arial Narrow" panose="020B0606020202030204" pitchFamily="34" charset="0"/>
              </a:rPr>
              <a:t>Etat des lieux </a:t>
            </a:r>
            <a:r>
              <a:rPr lang="fr-FR" sz="4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des </a:t>
            </a:r>
            <a:r>
              <a:rPr lang="fr-FR" sz="4000" dirty="0">
                <a:solidFill>
                  <a:srgbClr val="0070C0"/>
                </a:solidFill>
                <a:latin typeface="Arial Narrow" panose="020B0606020202030204" pitchFamily="34" charset="0"/>
              </a:rPr>
              <a:t>méthodes de lutte contre le frelon asiatique </a:t>
            </a:r>
            <a:r>
              <a:rPr lang="fr-FR" sz="4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en </a:t>
            </a:r>
            <a:r>
              <a:rPr lang="fr-FR" sz="4000" dirty="0">
                <a:solidFill>
                  <a:srgbClr val="0070C0"/>
                </a:solidFill>
                <a:latin typeface="Arial Narrow" panose="020B0606020202030204" pitchFamily="34" charset="0"/>
              </a:rPr>
              <a:t>Occitanie</a:t>
            </a:r>
          </a:p>
          <a:p>
            <a:pPr algn="ctr">
              <a:lnSpc>
                <a:spcPct val="100000"/>
              </a:lnSpc>
            </a:pPr>
            <a:endParaRPr lang="fr-FR" altLang="fr-FR" sz="60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altLang="fr-FR" sz="3600" dirty="0">
              <a:solidFill>
                <a:srgbClr val="A8046D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altLang="fr-FR" sz="3600" dirty="0" smtClean="0">
              <a:solidFill>
                <a:srgbClr val="A8046D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fr-FR" dirty="0" smtClean="0">
                <a:solidFill>
                  <a:srgbClr val="77B131"/>
                </a:solidFill>
                <a:latin typeface="Arial" pitchFamily="34"/>
                <a:cs typeface="Arial" pitchFamily="34"/>
              </a:rPr>
              <a:t>FRGDS </a:t>
            </a:r>
            <a:r>
              <a:rPr lang="fr-FR" dirty="0">
                <a:solidFill>
                  <a:srgbClr val="77B131"/>
                </a:solidFill>
                <a:latin typeface="Arial" pitchFamily="34"/>
                <a:cs typeface="Arial" pitchFamily="34"/>
              </a:rPr>
              <a:t>Occitanie – section apicole</a:t>
            </a:r>
            <a:br>
              <a:rPr lang="fr-FR" dirty="0">
                <a:solidFill>
                  <a:srgbClr val="77B131"/>
                </a:solidFill>
                <a:latin typeface="Arial" pitchFamily="34"/>
                <a:cs typeface="Arial" pitchFamily="34"/>
              </a:rPr>
            </a:br>
            <a:r>
              <a:rPr lang="fr-FR" dirty="0" smtClean="0">
                <a:solidFill>
                  <a:srgbClr val="77B131"/>
                </a:solidFill>
                <a:latin typeface="Arial" pitchFamily="34"/>
                <a:cs typeface="Arial" pitchFamily="34"/>
              </a:rPr>
              <a:t>Irène </a:t>
            </a:r>
            <a:r>
              <a:rPr lang="fr-FR" dirty="0" err="1" smtClean="0">
                <a:solidFill>
                  <a:srgbClr val="77B131"/>
                </a:solidFill>
                <a:latin typeface="Arial" pitchFamily="34"/>
                <a:cs typeface="Arial" pitchFamily="34"/>
              </a:rPr>
              <a:t>Demont</a:t>
            </a:r>
            <a:r>
              <a:rPr lang="fr-FR" dirty="0" smtClean="0">
                <a:solidFill>
                  <a:srgbClr val="77B131"/>
                </a:solidFill>
                <a:latin typeface="Arial" pitchFamily="34"/>
                <a:cs typeface="Arial" pitchFamily="34"/>
              </a:rPr>
              <a:t>  animatrice de la section </a:t>
            </a:r>
            <a:r>
              <a:rPr lang="fr-FR" dirty="0">
                <a:solidFill>
                  <a:srgbClr val="77B131"/>
                </a:solidFill>
                <a:latin typeface="Arial" pitchFamily="34"/>
                <a:cs typeface="Arial" pitchFamily="34"/>
              </a:rPr>
              <a:t>sanitaire apicole</a:t>
            </a:r>
            <a:r>
              <a:rPr lang="fr-FR" sz="4800" dirty="0">
                <a:latin typeface="Times New Roman" pitchFamily="18"/>
              </a:rPr>
              <a:t/>
            </a:r>
            <a:br>
              <a:rPr lang="fr-FR" sz="4800" dirty="0">
                <a:latin typeface="Times New Roman" pitchFamily="18"/>
              </a:rPr>
            </a:br>
            <a:endParaRPr lang="fr-FR" altLang="fr-FR" sz="3600" dirty="0">
              <a:solidFill>
                <a:srgbClr val="A8046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233750" y="344132"/>
            <a:ext cx="5634258" cy="61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lvl="0">
              <a:lnSpc>
                <a:spcPct val="107000"/>
              </a:lnSpc>
              <a:spcAft>
                <a:spcPts val="8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Biologie et </a:t>
            </a:r>
            <a:r>
              <a:rPr lang="fr-FR" sz="32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cycle du frelon asiatique</a:t>
            </a:r>
            <a:endParaRPr lang="fr-FR" altLang="fr-FR" sz="32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013" y="1445956"/>
            <a:ext cx="7047550" cy="4465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30070" y="6469304"/>
            <a:ext cx="384995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Sources: 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http://frelonasiatique.mnhn.fr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371599" y="2848447"/>
            <a:ext cx="2829413" cy="25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cycle est annuel (comme chez tous les Vespidés)</a:t>
            </a:r>
          </a:p>
          <a:p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frelon est actif d’avril à décembre (en fonction des régions et conditions climatiques).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25" y="419098"/>
            <a:ext cx="1438275" cy="952500"/>
          </a:xfrm>
          <a:prstGeom prst="rect">
            <a:avLst/>
          </a:prstGeom>
        </p:spPr>
      </p:pic>
      <p:sp>
        <p:nvSpPr>
          <p:cNvPr id="3" name="Flèche gauche 2"/>
          <p:cNvSpPr/>
          <p:nvPr/>
        </p:nvSpPr>
        <p:spPr>
          <a:xfrm rot="20737990">
            <a:off x="4798901" y="3847196"/>
            <a:ext cx="836023" cy="7707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gauche 7"/>
          <p:cNvSpPr/>
          <p:nvPr/>
        </p:nvSpPr>
        <p:spPr>
          <a:xfrm rot="20737990">
            <a:off x="5299457" y="4899288"/>
            <a:ext cx="836023" cy="7707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gauche 8"/>
          <p:cNvSpPr/>
          <p:nvPr/>
        </p:nvSpPr>
        <p:spPr>
          <a:xfrm rot="20737990">
            <a:off x="6016303" y="5525922"/>
            <a:ext cx="836023" cy="7707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gauche 9"/>
          <p:cNvSpPr/>
          <p:nvPr/>
        </p:nvSpPr>
        <p:spPr>
          <a:xfrm rot="20737990">
            <a:off x="6949438" y="5879592"/>
            <a:ext cx="836023" cy="7707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7868007" y="5843791"/>
            <a:ext cx="2396836" cy="10142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PERIODE DE PREDATION SUR LES RUCHES +++</a:t>
            </a:r>
          </a:p>
        </p:txBody>
      </p:sp>
      <p:sp>
        <p:nvSpPr>
          <p:cNvPr id="13" name="Flèche gauche 12"/>
          <p:cNvSpPr/>
          <p:nvPr/>
        </p:nvSpPr>
        <p:spPr>
          <a:xfrm rot="20737990">
            <a:off x="4798900" y="2611197"/>
            <a:ext cx="836023" cy="77070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8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5" y="353962"/>
            <a:ext cx="9288487" cy="60320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66454" y="638605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Sources: https</a:t>
            </a:r>
            <a:r>
              <a:rPr lang="fr-FR" dirty="0"/>
              <a:t>://guepesfrelons44.fr</a:t>
            </a:r>
          </a:p>
        </p:txBody>
      </p:sp>
    </p:spTree>
    <p:extLst>
      <p:ext uri="{BB962C8B-B14F-4D97-AF65-F5344CB8AC3E}">
        <p14:creationId xmlns:p14="http://schemas.microsoft.com/office/powerpoint/2010/main" val="10847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87851"/>
            <a:ext cx="8653318" cy="64784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99457" y="3294691"/>
            <a:ext cx="404775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Jusqu’à 13 000 individus produits dans l’année.</a:t>
            </a:r>
          </a:p>
          <a:p>
            <a:r>
              <a:rPr lang="fr-FR" sz="1600" dirty="0" smtClean="0"/>
              <a:t>En moyenne 2000 individus présents à un temps donné.</a:t>
            </a:r>
          </a:p>
          <a:p>
            <a:endParaRPr lang="fr-FR" sz="1600" dirty="0" smtClean="0"/>
          </a:p>
          <a:p>
            <a:r>
              <a:rPr lang="fr-FR" sz="1600" dirty="0" smtClean="0"/>
              <a:t>En fin de saison, production de plusieurs centaines de femelles futures fondatrices (voire jusqu’à 1 millier) et autant de mâles.</a:t>
            </a:r>
          </a:p>
          <a:p>
            <a:endParaRPr lang="fr-FR" sz="1600" dirty="0"/>
          </a:p>
          <a:p>
            <a:r>
              <a:rPr lang="fr-FR" b="1" dirty="0" smtClean="0"/>
              <a:t>93% de ces fondatrices seront éliminées par différents facteurs</a:t>
            </a:r>
            <a:r>
              <a:rPr lang="fr-FR" b="1" dirty="0"/>
              <a:t> </a:t>
            </a:r>
            <a:r>
              <a:rPr lang="fr-FR" sz="1600" dirty="0" smtClean="0"/>
              <a:t>(sources </a:t>
            </a:r>
            <a:r>
              <a:rPr lang="fr-FR" sz="1600" dirty="0"/>
              <a:t>Q. Rome MNHN) 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4490" y="4542503"/>
            <a:ext cx="2197510" cy="2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599" y="1238942"/>
            <a:ext cx="4298600" cy="3907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868460" y="151487"/>
            <a:ext cx="10120786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Répartition des nids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  <a:p>
            <a:pPr lvl="0"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(Données récoltées dans le département de la Manche</a:t>
            </a:r>
            <a:r>
              <a:rPr lang="fr-FR" altLang="fr-FR" sz="20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) </a:t>
            </a:r>
            <a:endParaRPr lang="fr-FR" altLang="fr-FR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04" y="5342602"/>
            <a:ext cx="3144449" cy="15153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66" y="5342603"/>
            <a:ext cx="2694039" cy="15153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53" y="5342602"/>
            <a:ext cx="2549565" cy="15153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13" y="5342601"/>
            <a:ext cx="2694039" cy="15153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4489" y="1611858"/>
            <a:ext cx="1976285" cy="29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500143" y="248700"/>
            <a:ext cx="4455731" cy="61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Un </a:t>
            </a:r>
            <a:r>
              <a:rPr lang="fr-FR" sz="32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régime alimentaire </a:t>
            </a:r>
            <a:r>
              <a:rPr lang="fr-FR" sz="32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large</a:t>
            </a:r>
            <a:endParaRPr lang="fr-FR" altLang="fr-FR" sz="32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2"/>
          <a:srcRect l="16203" t="28524" r="35516" b="38835"/>
          <a:stretch/>
        </p:blipFill>
        <p:spPr bwMode="auto">
          <a:xfrm>
            <a:off x="1618422" y="3100363"/>
            <a:ext cx="10573578" cy="3757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735989" y="936850"/>
            <a:ext cx="7984040" cy="224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lvl="0" indent="-342900" hangingPunct="0"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Les ouvrières adultes alimentent les larves en </a:t>
            </a:r>
            <a:r>
              <a:rPr lang="fr-FR" altLang="fr-FR" sz="2000" b="1" u="sng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protéines</a:t>
            </a:r>
            <a:r>
              <a:rPr lang="fr-FR" altLang="fr-FR" sz="20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 en capturant des proies</a:t>
            </a:r>
          </a:p>
          <a:p>
            <a:pPr marL="342900" indent="-342900" hangingPunct="0"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Les proies sont des insectes appartenant à différents ordres</a:t>
            </a:r>
          </a:p>
          <a:p>
            <a:pPr marL="342900" indent="-342900" hangingPunct="0"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000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Les protéines peuvent être </a:t>
            </a:r>
            <a:r>
              <a:rPr lang="fr-FR" altLang="fr-FR" sz="20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aussi d’autres </a:t>
            </a:r>
            <a:r>
              <a:rPr lang="fr-FR" altLang="fr-FR" sz="2000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origines (poissons, cadavres d’animaux,…)</a:t>
            </a:r>
          </a:p>
          <a:p>
            <a:pPr marL="342900" lvl="0" indent="-342900" hangingPunct="0"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Les </a:t>
            </a:r>
            <a:r>
              <a:rPr lang="fr-FR" sz="2000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ouvrières adultes se nourrissent de </a:t>
            </a:r>
            <a:r>
              <a:rPr lang="fr-FR" sz="2000" b="1" u="sng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liquides sucrés </a:t>
            </a:r>
            <a:r>
              <a:rPr lang="fr-FR" sz="2000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(miellat, nectar, miel, jus des fruits…) et de liquide riche en </a:t>
            </a:r>
            <a:r>
              <a:rPr lang="fr-FR" sz="2000" b="1" u="sng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protéines</a:t>
            </a:r>
            <a:r>
              <a:rPr lang="fr-FR" sz="2000" kern="0" dirty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 que régurgitent les larves lorsqu’elles les sollicitent </a:t>
            </a:r>
            <a:r>
              <a:rPr lang="fr-FR" sz="20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itchFamily="34"/>
              </a:rPr>
              <a:t>.</a:t>
            </a:r>
            <a:endParaRPr lang="fr-FR" altLang="fr-FR" sz="2000" kern="0" dirty="0">
              <a:solidFill>
                <a:schemeClr val="tx1"/>
              </a:solidFill>
              <a:latin typeface="Arial Narrow" panose="020B0606020202030204" pitchFamily="34" charset="0"/>
              <a:cs typeface="Arial" pitchFamily="3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3258" y="1751303"/>
            <a:ext cx="1607574" cy="120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/>
          <p:nvPr/>
        </p:nvPicPr>
        <p:blipFill rotWithShape="1">
          <a:blip r:embed="rId4"/>
          <a:srcRect l="8954" t="49799" r="57339" b="10167"/>
          <a:stretch/>
        </p:blipFill>
        <p:spPr bwMode="auto">
          <a:xfrm>
            <a:off x="10412361" y="164953"/>
            <a:ext cx="1617687" cy="139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45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45566" y="1186247"/>
            <a:ext cx="5751647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Impacts en apiculture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6889" y="2801101"/>
            <a:ext cx="97523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Arial" panose="020B0604020202020204" pitchFamily="34" charset="0"/>
              </a:rPr>
              <a:t>La prédation du frelon sur les ruches se traduit par : </a:t>
            </a:r>
          </a:p>
          <a:p>
            <a:endParaRPr lang="fr-FR" sz="2000" dirty="0" smtClean="0">
              <a:latin typeface="Arial" panose="020B0604020202020204" pitchFamily="34" charset="0"/>
            </a:endParaRPr>
          </a:p>
          <a:p>
            <a:r>
              <a:rPr lang="fr-FR" sz="2000" dirty="0" smtClean="0">
                <a:latin typeface="Arial" panose="020B0604020202020204" pitchFamily="34" charset="0"/>
              </a:rPr>
              <a:t>-    la destruction d’un certain nombre d’abeilles et notamment des butineuses 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latin typeface="Arial" panose="020B0604020202020204" pitchFamily="34" charset="0"/>
              </a:rPr>
              <a:t>le stress au niveau de la ruche au moment de la formation des abeilles d’hiver : réduction de l’activité de butinage et de la collecte de pollen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latin typeface="Arial" panose="020B0604020202020204" pitchFamily="34" charset="0"/>
              </a:rPr>
              <a:t>Pillage sur les populations d’abeilles faibles : les frelons pénètrent dans la ruche, consommant les réserves et décimant les abeilles restant. </a:t>
            </a:r>
          </a:p>
          <a:p>
            <a:endParaRPr lang="fr-FR" sz="2000" dirty="0" smtClean="0">
              <a:latin typeface="Arial" panose="020B0604020202020204" pitchFamily="34" charset="0"/>
            </a:endParaRPr>
          </a:p>
          <a:p>
            <a:r>
              <a:rPr lang="fr-FR" sz="2000" dirty="0" smtClean="0">
                <a:latin typeface="Arial" panose="020B0604020202020204" pitchFamily="34" charset="0"/>
              </a:rPr>
              <a:t>A 1 ou 2 frelons par ruche =&gt; perturbations faibles</a:t>
            </a:r>
          </a:p>
          <a:p>
            <a:r>
              <a:rPr lang="fr-FR" sz="2000" dirty="0" smtClean="0">
                <a:latin typeface="Arial" panose="020B0604020202020204" pitchFamily="34" charset="0"/>
              </a:rPr>
              <a:t>A 5 frelons par ruche =&gt; stress important avec réduction de sortie des butineuses,</a:t>
            </a:r>
          </a:p>
          <a:p>
            <a:r>
              <a:rPr lang="fr-FR" sz="2000" dirty="0" smtClean="0">
                <a:latin typeface="Arial" panose="020B0604020202020204" pitchFamily="34" charset="0"/>
              </a:rPr>
              <a:t>Au-delà de 10 frelons face à la ruche =&gt; le nombre de butineuses s’effondre (</a:t>
            </a:r>
            <a:r>
              <a:rPr lang="fr-FR" dirty="0" smtClean="0">
                <a:latin typeface="Arial" panose="020B0604020202020204" pitchFamily="34" charset="0"/>
              </a:rPr>
              <a:t>Sources: Monceau et al. 2018)</a:t>
            </a:r>
          </a:p>
          <a:p>
            <a:endParaRPr lang="fr-FR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2"/>
          <a:srcRect l="18849" t="31759" r="5258" b="13545"/>
          <a:stretch/>
        </p:blipFill>
        <p:spPr bwMode="auto">
          <a:xfrm>
            <a:off x="6312311" y="398206"/>
            <a:ext cx="5256878" cy="225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11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55066" y="324099"/>
            <a:ext cx="7116396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Les ennemis naturels du frelon asiatique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8855" y="1208178"/>
            <a:ext cx="396995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>
                <a:latin typeface="Arial" panose="020B0604020202020204" pitchFamily="34" charset="0"/>
              </a:rPr>
              <a:t>Impact t</a:t>
            </a:r>
            <a:r>
              <a:rPr lang="fr-FR" u="sng" dirty="0" smtClean="0">
                <a:effectLst/>
                <a:latin typeface="Arial" panose="020B0604020202020204" pitchFamily="34" charset="0"/>
              </a:rPr>
              <a:t>rès limité</a:t>
            </a:r>
          </a:p>
          <a:p>
            <a:endParaRPr lang="fr-FR" u="sng" dirty="0">
              <a:latin typeface="Arial" panose="020B0604020202020204" pitchFamily="34" charset="0"/>
            </a:endParaRPr>
          </a:p>
          <a:p>
            <a:endParaRPr lang="fr-FR" u="sng" dirty="0" smtClean="0">
              <a:effectLst/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r>
              <a:rPr lang="fr-FR" dirty="0" smtClean="0">
                <a:effectLst/>
                <a:latin typeface="Arial" panose="020B0604020202020204" pitchFamily="34" charset="0"/>
              </a:rPr>
              <a:t>Bondrée apivore : oiseau prédateur</a:t>
            </a:r>
          </a:p>
          <a:p>
            <a:endParaRPr lang="fr-FR" dirty="0">
              <a:latin typeface="Arial" panose="020B0604020202020204" pitchFamily="34" charset="0"/>
            </a:endParaRPr>
          </a:p>
          <a:p>
            <a:endParaRPr lang="fr-FR" dirty="0" smtClean="0">
              <a:effectLst/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endParaRPr lang="fr-FR" dirty="0" smtClean="0">
              <a:effectLst/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endParaRPr lang="fr-FR" dirty="0" smtClean="0">
              <a:effectLst/>
              <a:latin typeface="Arial" panose="020B0604020202020204" pitchFamily="34" charset="0"/>
            </a:endParaRPr>
          </a:p>
          <a:p>
            <a:r>
              <a:rPr lang="fr-FR" dirty="0" err="1" smtClean="0">
                <a:latin typeface="Arial" panose="020B0604020202020204" pitchFamily="34" charset="0"/>
              </a:rPr>
              <a:t>Pheromermis</a:t>
            </a:r>
            <a:r>
              <a:rPr lang="fr-FR" dirty="0" smtClean="0">
                <a:latin typeface="Arial" panose="020B0604020202020204" pitchFamily="34" charset="0"/>
              </a:rPr>
              <a:t> : Nématode parasite</a:t>
            </a:r>
          </a:p>
          <a:p>
            <a:endParaRPr lang="fr-FR" dirty="0">
              <a:effectLst/>
              <a:latin typeface="Arial" panose="020B0604020202020204" pitchFamily="34" charset="0"/>
            </a:endParaRPr>
          </a:p>
          <a:p>
            <a:endParaRPr lang="fr-FR" dirty="0" smtClean="0"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endParaRPr lang="fr-FR" dirty="0" smtClean="0"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</a:rPr>
              <a:t>Mouches : Famille des </a:t>
            </a:r>
            <a:r>
              <a:rPr lang="fr-FR" dirty="0" err="1" smtClean="0">
                <a:latin typeface="Arial" panose="020B0604020202020204" pitchFamily="34" charset="0"/>
              </a:rPr>
              <a:t>Conopidae</a:t>
            </a:r>
            <a:r>
              <a:rPr lang="fr-FR" dirty="0" smtClean="0">
                <a:latin typeface="Arial" panose="020B0604020202020204" pitchFamily="34" charset="0"/>
              </a:rPr>
              <a:t> parasite de l’adulte du frelon mais aussi… des bourdons</a:t>
            </a:r>
            <a:endParaRPr lang="fr-FR" dirty="0" smtClean="0">
              <a:effectLst/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endParaRPr lang="fr-FR" dirty="0" smtClean="0">
              <a:effectLst/>
              <a:latin typeface="Arial" panose="020B0604020202020204" pitchFamily="34" charset="0"/>
            </a:endParaRPr>
          </a:p>
          <a:p>
            <a:endParaRPr lang="fr-FR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18" y="1089867"/>
            <a:ext cx="3530573" cy="24328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11" y="3522753"/>
            <a:ext cx="3530573" cy="20275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109" y="5349217"/>
            <a:ext cx="1732902" cy="1508783"/>
          </a:xfrm>
          <a:prstGeom prst="rect">
            <a:avLst/>
          </a:prstGeom>
        </p:spPr>
      </p:pic>
      <p:cxnSp>
        <p:nvCxnSpPr>
          <p:cNvPr id="8" name="Connecteur droit 7"/>
          <p:cNvCxnSpPr>
            <a:stCxn id="9" idx="3"/>
          </p:cNvCxnSpPr>
          <p:nvPr/>
        </p:nvCxnSpPr>
        <p:spPr>
          <a:xfrm>
            <a:off x="6228812" y="4439832"/>
            <a:ext cx="2312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228812" y="2495006"/>
            <a:ext cx="1153606" cy="7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936461" y="6182826"/>
            <a:ext cx="869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85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AC1CFF7-06AC-2286-6FF4-DA4930B28AF5}"/>
              </a:ext>
            </a:extLst>
          </p:cNvPr>
          <p:cNvSpPr txBox="1">
            <a:spLocks/>
          </p:cNvSpPr>
          <p:nvPr/>
        </p:nvSpPr>
        <p:spPr>
          <a:xfrm>
            <a:off x="1319880" y="7937"/>
            <a:ext cx="7665234" cy="1641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Le plan national de lutte contre le frelon à pattes jaunes - 2024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E4CF8-FA83-6B33-13AA-6129BCAC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918" y="2867407"/>
            <a:ext cx="1525918" cy="20559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9D206C-15E6-1A3B-47D6-54C7FF43C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596" y="4982861"/>
            <a:ext cx="2868561" cy="122691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131431" y="1894410"/>
            <a:ext cx="3927764" cy="4769014"/>
          </a:xfrm>
          <a:prstGeom prst="ellipse">
            <a:avLst/>
          </a:prstGeom>
          <a:noFill/>
          <a:ln w="19050">
            <a:solidFill>
              <a:srgbClr val="77B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386E96-5F43-7A52-3BF8-2278A0AE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191" y="352770"/>
            <a:ext cx="2245003" cy="228578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AC1CFF7-06AC-2286-6FF4-DA4930B28AF5}"/>
              </a:ext>
            </a:extLst>
          </p:cNvPr>
          <p:cNvSpPr txBox="1">
            <a:spLocks/>
          </p:cNvSpPr>
          <p:nvPr/>
        </p:nvSpPr>
        <p:spPr>
          <a:xfrm>
            <a:off x="1940432" y="2267326"/>
            <a:ext cx="6025603" cy="4023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latin typeface="+mn-lt"/>
              </a:rPr>
              <a:t>Un plan </a:t>
            </a:r>
            <a:r>
              <a:rPr lang="fr-FR" sz="2000" dirty="0">
                <a:latin typeface="+mn-lt"/>
              </a:rPr>
              <a:t>national de lutte contre le frelon </a:t>
            </a:r>
            <a:r>
              <a:rPr lang="fr-FR" sz="2000" dirty="0" smtClean="0">
                <a:latin typeface="+mn-lt"/>
              </a:rPr>
              <a:t>asiatique </a:t>
            </a:r>
            <a:r>
              <a:rPr lang="fr-FR" sz="2000" dirty="0">
                <a:latin typeface="+mn-lt"/>
              </a:rPr>
              <a:t>à pattes jaunes porté par GDS France et FREDON France réunis dans le </a:t>
            </a:r>
            <a:r>
              <a:rPr lang="fr-FR" sz="2000" dirty="0" smtClean="0">
                <a:latin typeface="+mn-lt"/>
              </a:rPr>
              <a:t>cadre de l’ Association Française Sanitaire et Environnementale (AFSE) a été présenté en webinaire le 16 février 2024.</a:t>
            </a:r>
          </a:p>
          <a:p>
            <a:pPr algn="ctr"/>
            <a:endParaRPr lang="fr-FR" sz="2000" dirty="0" smtClean="0">
              <a:latin typeface="+mn-lt"/>
            </a:endParaRPr>
          </a:p>
          <a:p>
            <a:pPr algn="ctr"/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5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ECD3BF7-39AB-F2E8-21EA-3C12ECECF061}"/>
              </a:ext>
            </a:extLst>
          </p:cNvPr>
          <p:cNvSpPr txBox="1">
            <a:spLocks/>
          </p:cNvSpPr>
          <p:nvPr/>
        </p:nvSpPr>
        <p:spPr>
          <a:xfrm>
            <a:off x="2042913" y="5629644"/>
            <a:ext cx="10515600" cy="8717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smtClean="0"/>
              <a:t>… vivre avec en en limitant les conséquences</a:t>
            </a:r>
            <a:endParaRPr lang="fr-FR" sz="3000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FE82BED1-30FF-F967-BB60-1CAF24A7C6BD}"/>
              </a:ext>
            </a:extLst>
          </p:cNvPr>
          <p:cNvGraphicFramePr/>
          <p:nvPr>
            <p:extLst/>
          </p:nvPr>
        </p:nvGraphicFramePr>
        <p:xfrm>
          <a:off x="155575" y="1247339"/>
          <a:ext cx="12272500" cy="408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408329" y="202423"/>
            <a:ext cx="4455731" cy="5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lnSpc>
                <a:spcPct val="107000"/>
              </a:lnSpc>
              <a:spcAft>
                <a:spcPts val="8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Les enjeux du plan national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710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3769" t="23840" r="25169" b="15268"/>
          <a:stretch/>
        </p:blipFill>
        <p:spPr>
          <a:xfrm>
            <a:off x="10689519" y="2937787"/>
            <a:ext cx="954223" cy="79557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2A0CF4-6B27-D29C-0A1B-D5427127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- 16.02.2024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C2C118-D2FF-A2A5-4A38-F73A4D12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42C1-A533-4771-B996-6C62150604FD}" type="slidenum">
              <a:rPr lang="fr-FR" smtClean="0"/>
              <a:t>19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BAE1D2-527F-7FEE-F7F6-9CF3A4B136D7}"/>
              </a:ext>
            </a:extLst>
          </p:cNvPr>
          <p:cNvSpPr txBox="1"/>
          <p:nvPr/>
        </p:nvSpPr>
        <p:spPr>
          <a:xfrm>
            <a:off x="7091083" y="2344235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Protection des populations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A6816D-33F9-2947-036E-079A66D9E3CC}"/>
              </a:ext>
            </a:extLst>
          </p:cNvPr>
          <p:cNvSpPr txBox="1"/>
          <p:nvPr/>
        </p:nvSpPr>
        <p:spPr>
          <a:xfrm>
            <a:off x="7120039" y="3854760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A8046D"/>
                </a:solidFill>
                <a:latin typeface="Aptos" panose="020B0004020202020204" pitchFamily="34" charset="0"/>
              </a:rPr>
              <a:t>Protection des ruchers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2842B64-C49D-11C4-7F39-A01CD9303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554" y="1874507"/>
            <a:ext cx="939456" cy="939456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12CF9C5-DC93-8065-3388-8EF6B946280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020545" y="2591271"/>
            <a:ext cx="1099494" cy="149432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9960943-2686-B380-4D7F-BCAF71EF2655}"/>
              </a:ext>
            </a:extLst>
          </p:cNvPr>
          <p:cNvCxnSpPr>
            <a:cxnSpLocks/>
            <a:stCxn id="31" idx="3"/>
            <a:endCxn id="14" idx="1"/>
          </p:cNvCxnSpPr>
          <p:nvPr/>
        </p:nvCxnSpPr>
        <p:spPr>
          <a:xfrm>
            <a:off x="6020545" y="4081551"/>
            <a:ext cx="1099494" cy="404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65FD151-974D-6D7F-BB84-69D634D804F6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008353" y="4085593"/>
            <a:ext cx="1111686" cy="159815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31" name="Diagramme 30">
            <a:extLst>
              <a:ext uri="{FF2B5EF4-FFF2-40B4-BE49-F238E27FC236}">
                <a16:creationId xmlns:a16="http://schemas.microsoft.com/office/drawing/2014/main" id="{3104A8F3-2BD9-48D0-AA59-044DE973CC0B}"/>
              </a:ext>
            </a:extLst>
          </p:cNvPr>
          <p:cNvGraphicFramePr/>
          <p:nvPr>
            <p:extLst/>
          </p:nvPr>
        </p:nvGraphicFramePr>
        <p:xfrm>
          <a:off x="550765" y="2003356"/>
          <a:ext cx="5469780" cy="41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F385E4-24CD-C7AA-8B5B-2EA8CD53BFAD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028927" y="2572696"/>
            <a:ext cx="1062156" cy="23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B12B20F-04DB-74FE-4B39-32AAD6BF8C90}"/>
              </a:ext>
            </a:extLst>
          </p:cNvPr>
          <p:cNvSpPr txBox="1"/>
          <p:nvPr/>
        </p:nvSpPr>
        <p:spPr>
          <a:xfrm>
            <a:off x="7091082" y="3125061"/>
            <a:ext cx="426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  <a:latin typeface="Aptos" panose="020B0004020202020204" pitchFamily="34" charset="0"/>
              </a:rPr>
              <a:t>Protection de la biodiversité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067BDF8-C697-598E-99CF-B23BA788DD3C}"/>
              </a:ext>
            </a:extLst>
          </p:cNvPr>
          <p:cNvCxnSpPr>
            <a:stCxn id="26" idx="1"/>
            <a:endCxn id="31" idx="3"/>
          </p:cNvCxnSpPr>
          <p:nvPr/>
        </p:nvCxnSpPr>
        <p:spPr>
          <a:xfrm flipH="1">
            <a:off x="6020545" y="3355894"/>
            <a:ext cx="1070537" cy="725657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A01F9C8-6133-4806-49AE-A3CA1C244BAF}"/>
              </a:ext>
            </a:extLst>
          </p:cNvPr>
          <p:cNvCxnSpPr>
            <a:endCxn id="26" idx="1"/>
          </p:cNvCxnSpPr>
          <p:nvPr/>
        </p:nvCxnSpPr>
        <p:spPr>
          <a:xfrm>
            <a:off x="6028927" y="2587229"/>
            <a:ext cx="1062155" cy="76866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/>
          <a:srcRect l="5457" t="24910" r="41332" b="14732"/>
          <a:stretch/>
        </p:blipFill>
        <p:spPr>
          <a:xfrm>
            <a:off x="10689519" y="3949609"/>
            <a:ext cx="800806" cy="510703"/>
          </a:xfrm>
          <a:prstGeom prst="rect">
            <a:avLst/>
          </a:prstGeom>
        </p:spPr>
      </p:pic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2736107" y="613705"/>
            <a:ext cx="6544491" cy="5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lnSpc>
                <a:spcPct val="107000"/>
              </a:lnSpc>
              <a:spcAft>
                <a:spcPts val="8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3 actions pour répondre aux objectifs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2628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1936 MNHN c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799" y="292734"/>
            <a:ext cx="8589203" cy="632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96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58450" y="164940"/>
            <a:ext cx="10120786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Les principales méthodes de lutte utilisées en apiculture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685" y="1963592"/>
            <a:ext cx="5078997" cy="32180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20634" y="6479042"/>
            <a:ext cx="687136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(Cycle du frelon : sources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http://frelonasiatique.mnhn.fr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24858" y="855912"/>
            <a:ext cx="254653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A73B6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Piégeage des fondatrices</a:t>
            </a:r>
            <a:endParaRPr lang="fr-FR" b="1" dirty="0">
              <a:solidFill>
                <a:srgbClr val="A73B6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41425" y="1161595"/>
            <a:ext cx="280841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solidFill>
                  <a:srgbClr val="A73B6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déconseillé par les instances scientifiques</a:t>
            </a:r>
            <a:endParaRPr lang="fr-FR" dirty="0">
              <a:solidFill>
                <a:srgbClr val="A73B6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8944" y="5626753"/>
            <a:ext cx="245278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dirty="0" smtClean="0">
                <a:solidFill>
                  <a:srgbClr val="A73B6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Piégeage au rucher :</a:t>
            </a:r>
          </a:p>
          <a:p>
            <a:pPr>
              <a:lnSpc>
                <a:spcPct val="107000"/>
              </a:lnSpc>
            </a:pPr>
            <a:r>
              <a:rPr lang="fr-FR" b="1" dirty="0">
                <a:solidFill>
                  <a:srgbClr val="A73B6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fr-FR" b="1" dirty="0" smtClean="0">
                <a:solidFill>
                  <a:srgbClr val="A73B6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uvrières et fondatrices</a:t>
            </a:r>
            <a:endParaRPr lang="fr-FR" b="1" dirty="0">
              <a:solidFill>
                <a:srgbClr val="A73B6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97767" y="2893562"/>
            <a:ext cx="201894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1559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Destruction</a:t>
            </a:r>
          </a:p>
          <a:p>
            <a:pPr algn="ctr"/>
            <a:r>
              <a:rPr lang="fr-FR" b="1" dirty="0">
                <a:solidFill>
                  <a:srgbClr val="1559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b="1" dirty="0" smtClean="0">
                <a:solidFill>
                  <a:srgbClr val="1559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nids primaires</a:t>
            </a:r>
            <a:endParaRPr lang="fr-FR" b="1" dirty="0">
              <a:solidFill>
                <a:srgbClr val="1559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èche droite rayée 28"/>
          <p:cNvSpPr/>
          <p:nvPr/>
        </p:nvSpPr>
        <p:spPr>
          <a:xfrm rot="7092483">
            <a:off x="7009762" y="1322021"/>
            <a:ext cx="962903" cy="915952"/>
          </a:xfrm>
          <a:prstGeom prst="stripedRightArrow">
            <a:avLst/>
          </a:prstGeom>
          <a:solidFill>
            <a:srgbClr val="A804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rayée 30"/>
          <p:cNvSpPr/>
          <p:nvPr/>
        </p:nvSpPr>
        <p:spPr>
          <a:xfrm rot="7092483">
            <a:off x="7292391" y="1424187"/>
            <a:ext cx="1047742" cy="1058008"/>
          </a:xfrm>
          <a:prstGeom prst="stripedRightArrow">
            <a:avLst/>
          </a:prstGeom>
          <a:solidFill>
            <a:srgbClr val="A804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rayée 31"/>
          <p:cNvSpPr/>
          <p:nvPr/>
        </p:nvSpPr>
        <p:spPr>
          <a:xfrm rot="10800000">
            <a:off x="8882693" y="2623205"/>
            <a:ext cx="1047742" cy="1058008"/>
          </a:xfrm>
          <a:prstGeom prst="stripedRightArrow">
            <a:avLst/>
          </a:prstGeom>
          <a:solidFill>
            <a:srgbClr val="155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rayée 32"/>
          <p:cNvSpPr/>
          <p:nvPr/>
        </p:nvSpPr>
        <p:spPr>
          <a:xfrm rot="10800000">
            <a:off x="9002167" y="3014432"/>
            <a:ext cx="1047742" cy="1058008"/>
          </a:xfrm>
          <a:prstGeom prst="stripedRightArrow">
            <a:avLst/>
          </a:prstGeom>
          <a:solidFill>
            <a:srgbClr val="155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 droite rayée 36"/>
          <p:cNvSpPr/>
          <p:nvPr/>
        </p:nvSpPr>
        <p:spPr>
          <a:xfrm rot="17408976">
            <a:off x="5820496" y="5210762"/>
            <a:ext cx="726569" cy="700138"/>
          </a:xfrm>
          <a:prstGeom prst="stripedRightArrow">
            <a:avLst/>
          </a:prstGeom>
          <a:solidFill>
            <a:srgbClr val="A804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 droite rayée 37"/>
          <p:cNvSpPr/>
          <p:nvPr/>
        </p:nvSpPr>
        <p:spPr>
          <a:xfrm rot="18394413">
            <a:off x="5083403" y="4933682"/>
            <a:ext cx="726569" cy="700138"/>
          </a:xfrm>
          <a:prstGeom prst="stripedRightArrow">
            <a:avLst/>
          </a:prstGeom>
          <a:solidFill>
            <a:srgbClr val="A804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rayée 40"/>
          <p:cNvSpPr/>
          <p:nvPr/>
        </p:nvSpPr>
        <p:spPr>
          <a:xfrm rot="17383366">
            <a:off x="5500028" y="5069605"/>
            <a:ext cx="639241" cy="564606"/>
          </a:xfrm>
          <a:prstGeom prst="stripedRightArrow">
            <a:avLst/>
          </a:prstGeom>
          <a:solidFill>
            <a:srgbClr val="155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3582016" y="4193632"/>
            <a:ext cx="1416109" cy="1158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droite rayée 42"/>
          <p:cNvSpPr/>
          <p:nvPr/>
        </p:nvSpPr>
        <p:spPr>
          <a:xfrm rot="19441712">
            <a:off x="4421372" y="4117662"/>
            <a:ext cx="639241" cy="564606"/>
          </a:xfrm>
          <a:prstGeom prst="stripedRightArrow">
            <a:avLst/>
          </a:prstGeom>
          <a:solidFill>
            <a:srgbClr val="155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droite rayée 38"/>
          <p:cNvSpPr/>
          <p:nvPr/>
        </p:nvSpPr>
        <p:spPr>
          <a:xfrm rot="19003874">
            <a:off x="4563556" y="4455185"/>
            <a:ext cx="726569" cy="700138"/>
          </a:xfrm>
          <a:prstGeom prst="stripedRightArrow">
            <a:avLst/>
          </a:prstGeom>
          <a:solidFill>
            <a:srgbClr val="A804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rayée 41"/>
          <p:cNvSpPr/>
          <p:nvPr/>
        </p:nvSpPr>
        <p:spPr>
          <a:xfrm rot="18633637">
            <a:off x="4884164" y="4712195"/>
            <a:ext cx="639241" cy="564606"/>
          </a:xfrm>
          <a:prstGeom prst="stripedRightArrow">
            <a:avLst/>
          </a:prstGeom>
          <a:solidFill>
            <a:srgbClr val="155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769351" y="4578529"/>
            <a:ext cx="2638286" cy="67191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b="1" dirty="0">
                <a:solidFill>
                  <a:srgbClr val="1559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Destruction des gros nids </a:t>
            </a:r>
          </a:p>
          <a:p>
            <a:pPr algn="ctr">
              <a:lnSpc>
                <a:spcPct val="107000"/>
              </a:lnSpc>
            </a:pPr>
            <a:r>
              <a:rPr lang="fr-FR" b="1" dirty="0">
                <a:solidFill>
                  <a:srgbClr val="1559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activité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57" t="11790" r="38972" b="2528"/>
          <a:stretch/>
        </p:blipFill>
        <p:spPr>
          <a:xfrm flipH="1">
            <a:off x="11282753" y="140450"/>
            <a:ext cx="750999" cy="137647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" t="4978" r="5968" b="11377"/>
          <a:stretch/>
        </p:blipFill>
        <p:spPr>
          <a:xfrm>
            <a:off x="11041758" y="1726503"/>
            <a:ext cx="1074957" cy="1003658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19" y="1779997"/>
            <a:ext cx="929882" cy="92988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812983" y="5250237"/>
            <a:ext cx="2638286" cy="67191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b="1" dirty="0" smtClean="0">
                <a:solidFill>
                  <a:srgbClr val="1559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Destruction des gros nids </a:t>
            </a:r>
          </a:p>
          <a:p>
            <a:pPr algn="ctr">
              <a:lnSpc>
                <a:spcPct val="107000"/>
              </a:lnSpc>
            </a:pPr>
            <a:r>
              <a:rPr lang="fr-FR" b="1" dirty="0" smtClean="0">
                <a:solidFill>
                  <a:srgbClr val="1559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activité</a:t>
            </a:r>
            <a:endParaRPr lang="fr-FR" b="1" dirty="0">
              <a:solidFill>
                <a:srgbClr val="1559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Flèche droite rayée 25"/>
          <p:cNvSpPr/>
          <p:nvPr/>
        </p:nvSpPr>
        <p:spPr>
          <a:xfrm rot="13469750">
            <a:off x="7225927" y="4816888"/>
            <a:ext cx="639241" cy="564606"/>
          </a:xfrm>
          <a:prstGeom prst="stripedRightArrow">
            <a:avLst/>
          </a:prstGeom>
          <a:solidFill>
            <a:srgbClr val="155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8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14DC876E-938B-D61A-AA16-49A1DEC97577}"/>
              </a:ext>
            </a:extLst>
          </p:cNvPr>
          <p:cNvSpPr txBox="1">
            <a:spLocks/>
          </p:cNvSpPr>
          <p:nvPr/>
        </p:nvSpPr>
        <p:spPr>
          <a:xfrm>
            <a:off x="1753994" y="1889760"/>
            <a:ext cx="10321628" cy="2063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000" dirty="0"/>
          </a:p>
          <a:p>
            <a:endParaRPr lang="fr-FR" sz="4000" dirty="0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619696" y="1729703"/>
            <a:ext cx="8078784" cy="107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fr-FR" sz="32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Printemps </a:t>
            </a:r>
            <a:r>
              <a:rPr lang="fr-FR" sz="32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2024 : Mobilisation sur une campagne </a:t>
            </a:r>
            <a:r>
              <a:rPr lang="fr-FR" sz="32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de </a:t>
            </a:r>
            <a:r>
              <a:rPr lang="fr-FR" sz="32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piégeage des </a:t>
            </a:r>
            <a:r>
              <a:rPr lang="fr-FR" sz="32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fondatrices</a:t>
            </a:r>
            <a:endParaRPr lang="fr-FR" sz="32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2875416" y="3351442"/>
            <a:ext cx="8078784" cy="350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sz="2400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Objectif principal : </a:t>
            </a:r>
            <a:r>
              <a:rPr lang="fr-FR" sz="2400" u="sng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Encadrer le piégeage </a:t>
            </a:r>
          </a:p>
          <a:p>
            <a:pPr marL="457200" indent="-457200">
              <a:buFontTx/>
              <a:buChar char="-"/>
            </a:pPr>
            <a:r>
              <a:rPr lang="fr-FR" sz="2400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avec des </a:t>
            </a:r>
            <a:r>
              <a:rPr lang="fr-FR" sz="2400" u="sng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pièges sélectifs</a:t>
            </a:r>
          </a:p>
          <a:p>
            <a:pPr marL="457200" indent="-457200">
              <a:buFontTx/>
              <a:buChar char="-"/>
            </a:pPr>
            <a:r>
              <a:rPr lang="fr-FR" sz="2400" kern="0" dirty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a</a:t>
            </a:r>
            <a:r>
              <a:rPr lang="fr-FR" sz="2400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vec les bons appâts</a:t>
            </a:r>
          </a:p>
          <a:p>
            <a:pPr marL="457200" indent="-457200">
              <a:buFontTx/>
              <a:buChar char="-"/>
            </a:pPr>
            <a:r>
              <a:rPr lang="fr-FR" sz="2400" kern="0" dirty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d</a:t>
            </a:r>
            <a:r>
              <a:rPr lang="fr-FR" sz="2400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ans les meilleurs sites</a:t>
            </a:r>
          </a:p>
          <a:p>
            <a:pPr marL="457200" indent="-457200">
              <a:buFontTx/>
              <a:buChar char="-"/>
            </a:pPr>
            <a:r>
              <a:rPr lang="fr-FR" sz="2400" kern="0" dirty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s</a:t>
            </a:r>
            <a:r>
              <a:rPr lang="fr-FR" sz="2400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ur la bonne période de piégeage</a:t>
            </a:r>
          </a:p>
          <a:p>
            <a:pPr marL="457200" indent="-457200">
              <a:buFontTx/>
              <a:buChar char="-"/>
            </a:pPr>
            <a:r>
              <a:rPr lang="fr-FR" sz="2400" kern="0" dirty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e</a:t>
            </a:r>
            <a:r>
              <a:rPr lang="fr-FR" sz="2400" kern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n suivant les bonnes pratiques de surveillance, entretien du pièges, renouvellement appât.</a:t>
            </a:r>
          </a:p>
          <a:p>
            <a:pPr marL="457200" indent="-457200">
              <a:buFontTx/>
              <a:buChar char="-"/>
            </a:pPr>
            <a:endParaRPr lang="fr-FR" sz="2400" kern="0" dirty="0">
              <a:solidFill>
                <a:schemeClr val="tx1"/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414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2775" y="0"/>
            <a:ext cx="3510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Ce </a:t>
            </a:r>
            <a:r>
              <a:rPr lang="fr-FR" altLang="fr-FR" sz="24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qu</a:t>
            </a:r>
            <a:endParaRPr lang="fr-FR" altLang="fr-FR" sz="2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8046" t="25095" r="3467" b="10511"/>
          <a:stretch/>
        </p:blipFill>
        <p:spPr>
          <a:xfrm>
            <a:off x="2149829" y="0"/>
            <a:ext cx="8783781" cy="359384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323805" y="927463"/>
            <a:ext cx="836023" cy="64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171908E-98AE-DCF1-ED1E-9D76BCEBE7B4}"/>
              </a:ext>
            </a:extLst>
          </p:cNvPr>
          <p:cNvSpPr txBox="1">
            <a:spLocks/>
          </p:cNvSpPr>
          <p:nvPr/>
        </p:nvSpPr>
        <p:spPr>
          <a:xfrm>
            <a:off x="1789611" y="3810483"/>
            <a:ext cx="10502538" cy="2903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Pendant</a:t>
            </a:r>
            <a:r>
              <a:rPr lang="fr-FR" sz="2000" kern="100" spc="-3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fr-FR" sz="2000" kern="100" spc="-3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période</a:t>
            </a:r>
            <a:r>
              <a:rPr lang="fr-FR" sz="2000" kern="100" spc="-3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fr-FR" sz="2000" kern="100" spc="-3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kern="100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 b="1" kern="100" spc="-30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kern="100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mois</a:t>
            </a:r>
            <a:r>
              <a:rPr lang="fr-FR" sz="2000" b="1" kern="100" spc="-30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kern="100" dirty="0" smtClean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maximum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jusqu’à mai maximum </a:t>
            </a:r>
          </a:p>
          <a:p>
            <a:pPr algn="l"/>
            <a:r>
              <a:rPr lang="fr-FR" sz="2000" b="1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 adapter 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fonction du secteur géographique. </a:t>
            </a:r>
          </a:p>
          <a:p>
            <a:pPr algn="l"/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Trois </a:t>
            </a:r>
            <a:r>
              <a:rPr lang="fr-FR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appâts sucrés classiques très 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efficaces (</a:t>
            </a:r>
            <a:r>
              <a:rPr lang="fr-FR" sz="2000" kern="1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sirop+bière+vin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ou jus de pomme ou levure de boulanger</a:t>
            </a:r>
            <a:r>
              <a:rPr lang="fr-FR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sucre + vin)</a:t>
            </a:r>
          </a:p>
          <a:p>
            <a:pPr algn="l"/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Entretien : tous </a:t>
            </a:r>
            <a:r>
              <a:rPr lang="fr-FR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 8-10 jours, renouveler </a:t>
            </a:r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l’appât laisser </a:t>
            </a:r>
            <a:r>
              <a:rPr lang="fr-FR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quelques frelons vivants à l’intérieur du piège attire les frelons et repousserait les autres insectes (phéromones).</a:t>
            </a:r>
          </a:p>
          <a:p>
            <a:pPr algn="l"/>
            <a:endParaRPr lang="fr-FR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fr-FR" sz="20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fr-F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33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6351" y="1022047"/>
            <a:ext cx="8354801" cy="46911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25174" y="5888926"/>
            <a:ext cx="8811491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Emergence des 1ères ouvrières 1 mois à 1 mois et demi après la ponte</a:t>
            </a: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67927" y="447684"/>
            <a:ext cx="2365283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Période MAI-JUIN</a:t>
            </a:r>
          </a:p>
        </p:txBody>
      </p:sp>
    </p:spTree>
    <p:extLst>
      <p:ext uri="{BB962C8B-B14F-4D97-AF65-F5344CB8AC3E}">
        <p14:creationId xmlns:p14="http://schemas.microsoft.com/office/powerpoint/2010/main" val="1329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ACE15DF4-82AD-9F48-9B90-40C54F3FBE18}"/>
              </a:ext>
            </a:extLst>
          </p:cNvPr>
          <p:cNvSpPr txBox="1">
            <a:spLocks/>
          </p:cNvSpPr>
          <p:nvPr/>
        </p:nvSpPr>
        <p:spPr>
          <a:xfrm>
            <a:off x="1478655" y="4826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dirty="0" smtClean="0">
                <a:solidFill>
                  <a:srgbClr val="FF0000"/>
                </a:solidFill>
              </a:rPr>
              <a:t/>
            </a:r>
            <a:br>
              <a:rPr lang="fr-FR" sz="2600" dirty="0" smtClean="0">
                <a:solidFill>
                  <a:srgbClr val="FF0000"/>
                </a:solidFill>
              </a:rPr>
            </a:br>
            <a:r>
              <a:rPr lang="fr-FR" sz="2600" dirty="0" smtClean="0">
                <a:solidFill>
                  <a:srgbClr val="FF0000"/>
                </a:solidFill>
              </a:rPr>
              <a:t>Un point essentiel : préserver l’</a:t>
            </a:r>
            <a:r>
              <a:rPr lang="fr-FR" sz="2600" dirty="0" err="1" smtClean="0">
                <a:solidFill>
                  <a:srgbClr val="FF0000"/>
                </a:solidFill>
              </a:rPr>
              <a:t>entomofaune</a:t>
            </a:r>
            <a:r>
              <a:rPr lang="fr-FR" sz="2600" dirty="0" smtClean="0">
                <a:solidFill>
                  <a:srgbClr val="FF0000"/>
                </a:solidFill>
              </a:rPr>
              <a:t> par l’encadrement du piégeage</a:t>
            </a:r>
            <a:endParaRPr lang="fr-FR" sz="26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23" y="2134825"/>
            <a:ext cx="10424535" cy="3769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66219" y="6077094"/>
            <a:ext cx="3828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Sources : https</a:t>
            </a:r>
            <a:r>
              <a:rPr lang="fr-FR" sz="1400" dirty="0"/>
              <a:t>://www.sauvain-desinfection.ch</a:t>
            </a:r>
          </a:p>
        </p:txBody>
      </p:sp>
    </p:spTree>
    <p:extLst>
      <p:ext uri="{BB962C8B-B14F-4D97-AF65-F5344CB8AC3E}">
        <p14:creationId xmlns:p14="http://schemas.microsoft.com/office/powerpoint/2010/main" val="37408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7F43AA-5F16-8809-94C8-1A8C1F6C4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14" r="34176" b="31156"/>
          <a:stretch/>
        </p:blipFill>
        <p:spPr>
          <a:xfrm>
            <a:off x="1674034" y="535577"/>
            <a:ext cx="2710949" cy="33870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284015-B81A-B9DE-9FBA-355EE969CF77}"/>
              </a:ext>
            </a:extLst>
          </p:cNvPr>
          <p:cNvSpPr txBox="1"/>
          <p:nvPr/>
        </p:nvSpPr>
        <p:spPr>
          <a:xfrm>
            <a:off x="2234234" y="4039114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Piège </a:t>
            </a:r>
            <a:r>
              <a:rPr lang="fr-FR" b="1" u="sng" dirty="0" smtClean="0"/>
              <a:t>japonais </a:t>
            </a:r>
            <a:endParaRPr lang="fr-FR" b="1" u="sng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F9C1DC-3ECA-7C9C-2280-123794C5E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0" t="21360" r="35095" b="20000"/>
          <a:stretch/>
        </p:blipFill>
        <p:spPr>
          <a:xfrm>
            <a:off x="5024087" y="1080581"/>
            <a:ext cx="3284866" cy="36116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378FB12-2DE1-B466-7290-F5CA9FF9A240}"/>
              </a:ext>
            </a:extLst>
          </p:cNvPr>
          <p:cNvSpPr txBox="1"/>
          <p:nvPr/>
        </p:nvSpPr>
        <p:spPr>
          <a:xfrm>
            <a:off x="4907179" y="330134"/>
            <a:ext cx="348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Piège coréen à </a:t>
            </a:r>
            <a:r>
              <a:rPr lang="fr-FR" b="1" u="sng" dirty="0" smtClean="0"/>
              <a:t>ailes</a:t>
            </a:r>
          </a:p>
          <a:p>
            <a:r>
              <a:rPr lang="fr-FR" b="1" u="sng" dirty="0" err="1" smtClean="0"/>
              <a:t>Beevital</a:t>
            </a:r>
            <a:endParaRPr lang="fr-FR" b="1" u="sng" dirty="0"/>
          </a:p>
        </p:txBody>
      </p:sp>
      <p:pic>
        <p:nvPicPr>
          <p:cNvPr id="8" name="Picture 2" descr="Image en ligne">
            <a:extLst>
              <a:ext uri="{FF2B5EF4-FFF2-40B4-BE49-F238E27FC236}">
                <a16:creationId xmlns:a16="http://schemas.microsoft.com/office/drawing/2014/main" id="{6231CA73-9057-E020-FD68-9DF66C887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4156" y="3352652"/>
            <a:ext cx="2626938" cy="236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F84436-54FE-945A-51A5-0BDFA0C49C02}"/>
              </a:ext>
            </a:extLst>
          </p:cNvPr>
          <p:cNvSpPr txBox="1"/>
          <p:nvPr/>
        </p:nvSpPr>
        <p:spPr>
          <a:xfrm>
            <a:off x="9374156" y="5892562"/>
            <a:ext cx="314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Piège nasse à grilles </a:t>
            </a:r>
            <a:r>
              <a:rPr lang="fr-FR" b="1" u="sng" dirty="0" err="1"/>
              <a:t>Néoppi</a:t>
            </a:r>
            <a:r>
              <a:rPr lang="fr-FR" b="1" u="sng" dirty="0"/>
              <a:t> jaunes</a:t>
            </a:r>
          </a:p>
        </p:txBody>
      </p:sp>
      <p:pic>
        <p:nvPicPr>
          <p:cNvPr id="10" name="Image 6" descr="Piège à frelon Cône sélectif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15053"/>
          <a:stretch/>
        </p:blipFill>
        <p:spPr bwMode="auto">
          <a:xfrm>
            <a:off x="8948057" y="932036"/>
            <a:ext cx="3108960" cy="218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234" y="4748932"/>
            <a:ext cx="1843420" cy="1946949"/>
          </a:xfrm>
          <a:prstGeom prst="rect">
            <a:avLst/>
          </a:prstGeom>
        </p:spPr>
      </p:pic>
      <p:sp>
        <p:nvSpPr>
          <p:cNvPr id="12" name="Multiplication 11"/>
          <p:cNvSpPr/>
          <p:nvPr/>
        </p:nvSpPr>
        <p:spPr>
          <a:xfrm>
            <a:off x="2295793" y="5301303"/>
            <a:ext cx="1720302" cy="1182518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2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AB5B592-7B7C-E81D-C381-63B25C3A554E}"/>
              </a:ext>
            </a:extLst>
          </p:cNvPr>
          <p:cNvSpPr txBox="1">
            <a:spLocks/>
          </p:cNvSpPr>
          <p:nvPr/>
        </p:nvSpPr>
        <p:spPr>
          <a:xfrm>
            <a:off x="1445804" y="1657486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Réduction du stress des colonies</a:t>
            </a:r>
          </a:p>
        </p:txBody>
      </p:sp>
    </p:spTree>
    <p:extLst>
      <p:ext uri="{BB962C8B-B14F-4D97-AF65-F5344CB8AC3E}">
        <p14:creationId xmlns:p14="http://schemas.microsoft.com/office/powerpoint/2010/main" val="11385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7F1B4F-310B-A43A-09C8-F2B8716FFE04}"/>
              </a:ext>
            </a:extLst>
          </p:cNvPr>
          <p:cNvSpPr txBox="1">
            <a:spLocks/>
          </p:cNvSpPr>
          <p:nvPr/>
        </p:nvSpPr>
        <p:spPr>
          <a:xfrm>
            <a:off x="1454426" y="504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Sensibiliser et informer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B10AB1B-4547-6CF9-A3B3-06900DC42283}"/>
              </a:ext>
            </a:extLst>
          </p:cNvPr>
          <p:cNvSpPr txBox="1">
            <a:spLocks/>
          </p:cNvSpPr>
          <p:nvPr/>
        </p:nvSpPr>
        <p:spPr>
          <a:xfrm>
            <a:off x="1454426" y="1964773"/>
            <a:ext cx="10515600" cy="3170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mtClean="0">
                <a:ea typeface="Times New Roman" panose="02020603050405020304" pitchFamily="18" charset="0"/>
                <a:cs typeface="Gill Sans MT" panose="020B0502020104020203" pitchFamily="34" charset="0"/>
              </a:rPr>
              <a:t>Les muselières,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mtClean="0">
                <a:ea typeface="Times New Roman" panose="02020603050405020304" pitchFamily="18" charset="0"/>
                <a:cs typeface="Gill Sans MT" panose="020B0502020104020203" pitchFamily="34" charset="0"/>
              </a:rPr>
              <a:t>Les harpes électriques,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mtClean="0">
                <a:ea typeface="Times New Roman" panose="02020603050405020304" pitchFamily="18" charset="0"/>
                <a:cs typeface="Gill Sans MT" panose="020B0502020104020203" pitchFamily="34" charset="0"/>
              </a:rPr>
              <a:t>Les restrictions d’entrée,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fr-FR" smtClean="0">
              <a:ea typeface="Times New Roman" panose="02020603050405020304" pitchFamily="18" charset="0"/>
              <a:cs typeface="Gill Sans MT" panose="020B0502020104020203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mtClean="0">
                <a:ea typeface="Times New Roman" panose="02020603050405020304" pitchFamily="18" charset="0"/>
                <a:cs typeface="Gill Sans MT" panose="020B0502020104020203" pitchFamily="34" charset="0"/>
              </a:rPr>
              <a:t>Le piégeage d’automne.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405E24-1A23-2BB6-82F7-0384F442377E}"/>
              </a:ext>
            </a:extLst>
          </p:cNvPr>
          <p:cNvSpPr txBox="1"/>
          <p:nvPr/>
        </p:nvSpPr>
        <p:spPr>
          <a:xfrm>
            <a:off x="1737455" y="5517209"/>
            <a:ext cx="1023257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i="1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Une transhumance temporaire peut être effectuée en cas de très forte prédation</a:t>
            </a:r>
            <a:endParaRPr lang="fr-FR" sz="2400" i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7406AA3-2BD6-4AEF-CF77-496BA215CE4F}"/>
              </a:ext>
            </a:extLst>
          </p:cNvPr>
          <p:cNvSpPr txBox="1">
            <a:spLocks/>
          </p:cNvSpPr>
          <p:nvPr/>
        </p:nvSpPr>
        <p:spPr>
          <a:xfrm>
            <a:off x="838200" y="737113"/>
            <a:ext cx="6812280" cy="22136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Protection des colonies : </a:t>
            </a:r>
            <a:b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des outils complémentaires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29C605-16B3-94B5-82FF-92CF78152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7" r="4" b="14237"/>
          <a:stretch/>
        </p:blipFill>
        <p:spPr>
          <a:xfrm>
            <a:off x="7992957" y="178914"/>
            <a:ext cx="4199043" cy="2769351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B921207-9E63-91DC-1691-6BD73DAAE60C}"/>
              </a:ext>
            </a:extLst>
          </p:cNvPr>
          <p:cNvSpPr txBox="1">
            <a:spLocks/>
          </p:cNvSpPr>
          <p:nvPr/>
        </p:nvSpPr>
        <p:spPr>
          <a:xfrm>
            <a:off x="838200" y="3150704"/>
            <a:ext cx="6812280" cy="313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smtClean="0">
                <a:latin typeface="Poppins" panose="00000500000000000000" pitchFamily="2" charset="0"/>
                <a:ea typeface="Times New Roman" panose="02020603050405020304" pitchFamily="18" charset="0"/>
                <a:cs typeface="Gill Sans MT" panose="020B0502020104020203" pitchFamily="34" charset="0"/>
              </a:rPr>
              <a:t>Les muselières : grillagées ou à tube</a:t>
            </a:r>
            <a:endParaRPr lang="fr-FR" sz="2000" smtClean="0">
              <a:latin typeface="Gill Sans MT" panose="020B0502020104020203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smtClean="0">
                <a:latin typeface="Poppins" panose="00000500000000000000" pitchFamily="2" charset="0"/>
              </a:rPr>
              <a:t>Les harpes électriques</a:t>
            </a: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smtClean="0">
                <a:latin typeface="Poppins" panose="00000500000000000000" pitchFamily="2" charset="0"/>
              </a:rPr>
              <a:t>Les restrictions d’entrée : les plus étroites</a:t>
            </a:r>
            <a:endParaRPr lang="fr-FR" sz="2000" dirty="0">
              <a:latin typeface="Poppins" panose="000005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ED73B1-D193-E036-1308-7C6D186F7D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142311" y="2987215"/>
            <a:ext cx="3900335" cy="41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AE5E679-8434-D6CE-1BB8-7AA660B0A242}"/>
              </a:ext>
            </a:extLst>
          </p:cNvPr>
          <p:cNvSpPr txBox="1">
            <a:spLocks/>
          </p:cNvSpPr>
          <p:nvPr/>
        </p:nvSpPr>
        <p:spPr>
          <a:xfrm>
            <a:off x="2355140" y="0"/>
            <a:ext cx="426337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Focus sur les harpes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D883649-F683-8AC4-5A6D-049276A34566}"/>
              </a:ext>
            </a:extLst>
          </p:cNvPr>
          <p:cNvSpPr txBox="1">
            <a:spLocks/>
          </p:cNvSpPr>
          <p:nvPr/>
        </p:nvSpPr>
        <p:spPr>
          <a:xfrm>
            <a:off x="1672046" y="1799499"/>
            <a:ext cx="49464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0" hangingPunct="0">
              <a:spcBef>
                <a:spcPts val="295"/>
              </a:spcBef>
            </a:pPr>
            <a:r>
              <a:rPr lang="fr-FR" sz="2000" smtClean="0">
                <a:ea typeface="Times New Roman" panose="02020603050405020304" pitchFamily="18" charset="0"/>
                <a:cs typeface="Gill Sans MT" panose="020B0502020104020203" pitchFamily="34" charset="0"/>
              </a:rPr>
              <a:t>A utiliser en complément des muselières et restrictions d'entrée. 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sz="2000" smtClean="0">
                <a:ea typeface="Times New Roman" panose="02020603050405020304" pitchFamily="18" charset="0"/>
                <a:cs typeface="Gill Sans MT" panose="020B0502020104020203" pitchFamily="34" charset="0"/>
              </a:rPr>
              <a:t>Placer aux extrémités d'un alignement de ruches, une harpe pour 5 ruches, perpendiculairement à la ligne de ruches.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sz="2000" smtClean="0">
                <a:ea typeface="Times New Roman" panose="02020603050405020304" pitchFamily="18" charset="0"/>
                <a:cs typeface="Gill Sans MT" panose="020B0502020104020203" pitchFamily="34" charset="0"/>
              </a:rPr>
              <a:t>Faire un couloir avec un grillage situé 1 mètre devant les ruches pour canaliser le vol des frelons. 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sz="2000" smtClean="0">
                <a:ea typeface="Times New Roman" panose="02020603050405020304" pitchFamily="18" charset="0"/>
                <a:cs typeface="Gill Sans MT" panose="020B0502020104020203" pitchFamily="34" charset="0"/>
              </a:rPr>
              <a:t>Eau avec répulsif (liquide vaisselle citronné)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sz="2000" smtClean="0">
                <a:ea typeface="Times New Roman" panose="02020603050405020304" pitchFamily="18" charset="0"/>
                <a:cs typeface="Gill Sans MT" panose="020B0502020104020203" pitchFamily="34" charset="0"/>
              </a:rPr>
              <a:t>Enlever les frelons régulièrement 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sz="2000" smtClean="0">
                <a:ea typeface="Times New Roman" panose="02020603050405020304" pitchFamily="18" charset="0"/>
                <a:cs typeface="Gill Sans MT" panose="020B0502020104020203" pitchFamily="34" charset="0"/>
              </a:rPr>
              <a:t>Utiliser de préférence les harpes humides avec batteries ou panneaux solaires. 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sz="2000" smtClean="0">
                <a:ea typeface="Times New Roman" panose="02020603050405020304" pitchFamily="18" charset="0"/>
                <a:cs typeface="Gill Sans MT" panose="020B0502020104020203" pitchFamily="34" charset="0"/>
              </a:rPr>
              <a:t>Efficacité : jusqu'à 200 frelons par jour.</a:t>
            </a:r>
          </a:p>
          <a:p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14AFA8-2019-1FDE-8E30-A662339759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2241" y="1228241"/>
            <a:ext cx="6858000" cy="44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729898" y="1962621"/>
            <a:ext cx="6916335" cy="247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frelon asiatique, Vespa </a:t>
            </a:r>
            <a:r>
              <a:rPr lang="fr-F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velutina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été détecté en 2004 dans le département du Lot-et-Garonne.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Dès 2006 il est présent en Haute-Garonne,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partir de 2010, toute l’Occitanie est envahie.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front de progression est d’env. 60 km/an.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altLang="fr-FR" sz="20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2508" y="1527987"/>
            <a:ext cx="2550669" cy="2174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1356" y="3573749"/>
            <a:ext cx="2550669" cy="2108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2704" y="4631564"/>
            <a:ext cx="2550669" cy="2124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23095" y="6493716"/>
            <a:ext cx="49070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(sources site 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http://frelonasiatique.mnhn.fr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97678" y="5935820"/>
            <a:ext cx="893193" cy="3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kern="0" dirty="0" smtClean="0"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En 2010</a:t>
            </a:r>
            <a:endParaRPr lang="fr-FR" altLang="fr-FR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99974" y="4477394"/>
            <a:ext cx="893193" cy="3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kern="0" dirty="0" smtClean="0"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En 2008</a:t>
            </a:r>
            <a:endParaRPr lang="fr-FR" altLang="fr-FR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36951" y="1998139"/>
            <a:ext cx="893193" cy="3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kern="0" dirty="0" smtClean="0"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En 2006</a:t>
            </a:r>
            <a:endParaRPr lang="fr-FR" altLang="fr-FR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1970882" y="312425"/>
            <a:ext cx="9366069" cy="11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lvl="0"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Etat des lieux de la présence de Vespa </a:t>
            </a:r>
            <a:r>
              <a:rPr lang="fr-FR" sz="3600" kern="0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velutina</a:t>
            </a:r>
            <a:r>
              <a:rPr lang="fr-FR" sz="36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 en région Occitanie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4742618"/>
            <a:ext cx="2532399" cy="190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7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AB5B592-7B7C-E81D-C381-63B25C3A554E}"/>
              </a:ext>
            </a:extLst>
          </p:cNvPr>
          <p:cNvSpPr txBox="1">
            <a:spLocks/>
          </p:cNvSpPr>
          <p:nvPr/>
        </p:nvSpPr>
        <p:spPr>
          <a:xfrm>
            <a:off x="1445804" y="2939143"/>
            <a:ext cx="10515600" cy="787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>
                <a:solidFill>
                  <a:schemeClr val="accent1">
                    <a:lumMod val="75000"/>
                  </a:schemeClr>
                </a:solidFill>
              </a:rPr>
              <a:t>Destruction des nids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7A38BE7-382E-7C27-9753-280980FBB446}"/>
              </a:ext>
            </a:extLst>
          </p:cNvPr>
          <p:cNvSpPr txBox="1">
            <a:spLocks/>
          </p:cNvSpPr>
          <p:nvPr/>
        </p:nvSpPr>
        <p:spPr>
          <a:xfrm>
            <a:off x="3735977" y="799469"/>
            <a:ext cx="496776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Nids primaires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12724A2-C0F8-2D71-2272-CB9E3CFFEEE0}"/>
              </a:ext>
            </a:extLst>
          </p:cNvPr>
          <p:cNvSpPr txBox="1">
            <a:spLocks/>
          </p:cNvSpPr>
          <p:nvPr/>
        </p:nvSpPr>
        <p:spPr>
          <a:xfrm>
            <a:off x="1414669" y="25212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kern="100" smtClean="0">
                <a:ea typeface="Calibri" panose="020F0502020204030204" pitchFamily="34" charset="0"/>
                <a:cs typeface="Times New Roman" panose="02020603050405020304" pitchFamily="18" charset="0"/>
              </a:rPr>
              <a:t>Les nids primaires sont souvent abrités, situés à moins de 5 mètres de hauteur et contre des bâtiments divers ou dans des buissons.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kern="100" smtClean="0">
                <a:ea typeface="Calibri" panose="020F0502020204030204" pitchFamily="34" charset="0"/>
                <a:cs typeface="Times New Roman" panose="02020603050405020304" pitchFamily="18" charset="0"/>
              </a:rPr>
              <a:t>Intervenir de nuit si possible.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kern="100" smtClean="0">
                <a:ea typeface="Calibri" panose="020F0502020204030204" pitchFamily="34" charset="0"/>
                <a:cs typeface="Times New Roman" panose="02020603050405020304" pitchFamily="18" charset="0"/>
              </a:rPr>
              <a:t>Faire appel à un professionnel référencé. </a:t>
            </a:r>
          </a:p>
          <a:p>
            <a:pPr marL="800100" lvl="1" indent="-342900" algn="just">
              <a:buFont typeface="Symbol" panose="05050102010706020507" pitchFamily="18" charset="2"/>
              <a:buChar char=""/>
            </a:pPr>
            <a:r>
              <a:rPr lang="fr-FR" u="sng" smtClean="0">
                <a:ea typeface="Times New Roman" panose="02020603050405020304" pitchFamily="18" charset="0"/>
                <a:cs typeface="Gill Sans MT" panose="020B0502020104020203" pitchFamily="34" charset="0"/>
              </a:rPr>
              <a:t>Destruction mécanique</a:t>
            </a:r>
            <a:r>
              <a:rPr lang="fr-FR" smtClean="0">
                <a:ea typeface="Times New Roman" panose="02020603050405020304" pitchFamily="18" charset="0"/>
                <a:cs typeface="Gill Sans MT" panose="020B0502020104020203" pitchFamily="34" charset="0"/>
              </a:rPr>
              <a:t> : méthode préconisée en prenant les précautions d’usage de protection et d’éloignement du public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u="sng" smtClean="0">
                <a:ea typeface="Times New Roman" panose="02020603050405020304" pitchFamily="18" charset="0"/>
                <a:cs typeface="Gill Sans MT" panose="020B0502020104020203" pitchFamily="34" charset="0"/>
              </a:rPr>
              <a:t>Destruction par le froid</a:t>
            </a:r>
            <a:r>
              <a:rPr lang="fr-FR" smtClean="0">
                <a:ea typeface="Times New Roman" panose="02020603050405020304" pitchFamily="18" charset="0"/>
                <a:cs typeface="Gill Sans MT" panose="020B0502020104020203" pitchFamily="34" charset="0"/>
              </a:rPr>
              <a:t> : les nids plus petits peuvent être congelés pendant 24 heures pour éliminer les nymphes.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5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C1A3FFC-9FAA-9AE4-AB7B-B3CA37FEC0D5}"/>
              </a:ext>
            </a:extLst>
          </p:cNvPr>
          <p:cNvSpPr txBox="1">
            <a:spLocks/>
          </p:cNvSpPr>
          <p:nvPr/>
        </p:nvSpPr>
        <p:spPr>
          <a:xfrm>
            <a:off x="965472" y="79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Nids secondaires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A8B1CD3-E9C0-67E7-F3B1-417E00820882}"/>
              </a:ext>
            </a:extLst>
          </p:cNvPr>
          <p:cNvSpPr txBox="1">
            <a:spLocks/>
          </p:cNvSpPr>
          <p:nvPr/>
        </p:nvSpPr>
        <p:spPr>
          <a:xfrm>
            <a:off x="1331232" y="18237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dirty="0" smtClean="0"/>
              <a:t>Utilisation de perches télescopiques qui injectent les produits biocides ou la vapeur d’eau dans les nids. </a:t>
            </a:r>
          </a:p>
          <a:p>
            <a:pPr marL="34290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dirty="0" smtClean="0"/>
              <a:t>Désinsectiseurs référencés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fr-FR" u="sng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Destruction mécanique par enveloppement ou aspiration</a:t>
            </a:r>
            <a:r>
              <a:rPr lang="fr-FR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 : utilisable pour des nids situés à moins de 5 mètres en hauteur, en prenant les précautions d’usage de protection et d’éloignement du public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fr-FR" u="sng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Destruction par biocides</a:t>
            </a:r>
            <a:r>
              <a:rPr lang="fr-FR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 : utiliser des pyrèthres naturels (attention, la </a:t>
            </a:r>
            <a:r>
              <a:rPr lang="fr-FR" dirty="0" err="1" smtClean="0">
                <a:ea typeface="Times New Roman" panose="02020603050405020304" pitchFamily="18" charset="0"/>
                <a:cs typeface="Gill Sans MT" panose="020B0502020104020203" pitchFamily="34" charset="0"/>
              </a:rPr>
              <a:t>perméthrine</a:t>
            </a:r>
            <a:r>
              <a:rPr lang="fr-FR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 est à proscrire : elle a une rémanence plus longue, nécessite un décrochement des nids traités et leur élimination en tant que déchets spéciaux dans la filière ad hoc).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fr-FR" sz="2000" u="sng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Gestion des nids traités</a:t>
            </a:r>
            <a:r>
              <a:rPr lang="fr-FR" sz="2000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 : les nids traités aux pyrèthres naturels peuvent être laissés en place.  Dans ce cas, ils doivent être identifiés comme traités.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6153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8B0ED0FB-D775-0666-9FC1-59970CB0F1B3}"/>
              </a:ext>
            </a:extLst>
          </p:cNvPr>
          <p:cNvSpPr txBox="1">
            <a:spLocks/>
          </p:cNvSpPr>
          <p:nvPr/>
        </p:nvSpPr>
        <p:spPr>
          <a:xfrm>
            <a:off x="3675111" y="312738"/>
            <a:ext cx="6174282" cy="18005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Destruction par des désinsectiseurs référencés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0699FE12-58D5-1033-B8AA-664C70755098}"/>
              </a:ext>
            </a:extLst>
          </p:cNvPr>
          <p:cNvSpPr txBox="1">
            <a:spLocks/>
          </p:cNvSpPr>
          <p:nvPr/>
        </p:nvSpPr>
        <p:spPr>
          <a:xfrm>
            <a:off x="2094506" y="3019242"/>
            <a:ext cx="9335493" cy="211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 smtClean="0"/>
              <a:t>Il est important que les désinsectiseurs soient informés des bonnes pratiques de désinsectisation et signent la </a:t>
            </a:r>
            <a:r>
              <a:rPr lang="fr-FR" sz="2000" b="1" dirty="0" smtClean="0"/>
              <a:t>charte de bonnes pratiques de destruction des nids</a:t>
            </a:r>
          </a:p>
          <a:p>
            <a:pPr algn="just"/>
            <a:r>
              <a:rPr lang="fr-FR" sz="2000" b="1" dirty="0"/>
              <a:t>U</a:t>
            </a:r>
            <a:r>
              <a:rPr lang="fr-FR" sz="2000" dirty="0" smtClean="0"/>
              <a:t>ne réunion </a:t>
            </a:r>
            <a:r>
              <a:rPr lang="fr-FR" sz="2000" dirty="0" smtClean="0">
                <a:ea typeface="Calibri" panose="020F0502020204030204" pitchFamily="34" charset="0"/>
              </a:rPr>
              <a:t>annuelle d’information sur le plan national de lutte frelon (état des lieux, avancées, mesures à déployer, évolutions règlementaires…). </a:t>
            </a:r>
            <a:r>
              <a:rPr lang="fr-FR" sz="2000" dirty="0">
                <a:ea typeface="Calibri" panose="020F0502020204030204" pitchFamily="34" charset="0"/>
              </a:rPr>
              <a:t>s</a:t>
            </a:r>
            <a:r>
              <a:rPr lang="fr-FR" sz="2000" dirty="0" smtClean="0">
                <a:ea typeface="Calibri" panose="020F0502020204030204" pitchFamily="34" charset="0"/>
              </a:rPr>
              <a:t>era organisée et la l</a:t>
            </a:r>
            <a:r>
              <a:rPr lang="fr-FR" sz="2000" dirty="0" smtClean="0"/>
              <a:t>iste des désinsectiseurs signataires de la charte diffusée.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184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1CFCBAC-7F04-7C1C-8C7C-D85E408393D4}"/>
              </a:ext>
            </a:extLst>
          </p:cNvPr>
          <p:cNvSpPr txBox="1">
            <a:spLocks/>
          </p:cNvSpPr>
          <p:nvPr/>
        </p:nvSpPr>
        <p:spPr>
          <a:xfrm>
            <a:off x="3618411" y="613954"/>
            <a:ext cx="5606143" cy="671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Piégeage d’automne</a:t>
            </a:r>
            <a:endParaRPr lang="fr-FR" sz="280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8776DE5-589B-09A8-D515-1522F4E1B620}"/>
              </a:ext>
            </a:extLst>
          </p:cNvPr>
          <p:cNvSpPr txBox="1">
            <a:spLocks/>
          </p:cNvSpPr>
          <p:nvPr/>
        </p:nvSpPr>
        <p:spPr>
          <a:xfrm>
            <a:off x="1582783" y="21391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fr-FR" b="1" kern="100" dirty="0" smtClean="0">
                <a:solidFill>
                  <a:srgbClr val="1F376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Période de piégeage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Piéger d’août à fin novembre sur les ruchers ayant une forte pression de prédation.</a:t>
            </a:r>
          </a:p>
          <a:p>
            <a:pPr algn="just" eaLnBrk="0" hangingPunct="0">
              <a:spcBef>
                <a:spcPts val="295"/>
              </a:spcBef>
            </a:pPr>
            <a:endParaRPr lang="fr-FR" dirty="0" smtClean="0">
              <a:ea typeface="Times New Roman" panose="02020603050405020304" pitchFamily="18" charset="0"/>
              <a:cs typeface="Gill Sans MT" panose="020B0502020104020203" pitchFamily="34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fr-FR" b="1" kern="100" dirty="0" smtClean="0">
                <a:solidFill>
                  <a:srgbClr val="1F376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Emplacement</a:t>
            </a:r>
          </a:p>
          <a:p>
            <a:pPr algn="just" eaLnBrk="0" hangingPunct="0">
              <a:spcBef>
                <a:spcPts val="295"/>
              </a:spcBef>
            </a:pPr>
            <a:r>
              <a:rPr lang="fr-FR" dirty="0" smtClean="0">
                <a:ea typeface="Times New Roman" panose="02020603050405020304" pitchFamily="18" charset="0"/>
                <a:cs typeface="Gill Sans MT" panose="020B0502020104020203" pitchFamily="34" charset="0"/>
              </a:rPr>
              <a:t>Placer 1 à 2 pièges par rucher. Pour la zone méditerranéenne, utiliser des pièges permettant l’entrée de Vespa orientalis (entrées à 10 mm de diamètre).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056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507A5F3-F8FE-8C8B-001E-8FD84E30EAD9}"/>
              </a:ext>
            </a:extLst>
          </p:cNvPr>
          <p:cNvSpPr txBox="1">
            <a:spLocks/>
          </p:cNvSpPr>
          <p:nvPr/>
        </p:nvSpPr>
        <p:spPr>
          <a:xfrm>
            <a:off x="2498393" y="-301218"/>
            <a:ext cx="7886578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</a:rPr>
              <a:t>Organisation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et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</a:rPr>
              <a:t>remontée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</a:rPr>
              <a:t>d’informations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5">
            <a:extLst>
              <a:ext uri="{FF2B5EF4-FFF2-40B4-BE49-F238E27FC236}">
                <a16:creationId xmlns:a16="http://schemas.microsoft.com/office/drawing/2014/main" id="{250DA768-8022-66F4-B233-AB754AB74FB8}"/>
              </a:ext>
            </a:extLst>
          </p:cNvPr>
          <p:cNvSpPr txBox="1">
            <a:spLocks/>
          </p:cNvSpPr>
          <p:nvPr/>
        </p:nvSpPr>
        <p:spPr>
          <a:xfrm>
            <a:off x="1334589" y="5270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chemeClr val="accent6"/>
                </a:solidFill>
                <a:latin typeface="Aptos" panose="020B0004020202020204" pitchFamily="34" charset="0"/>
              </a:rPr>
              <a:t>Comité de pilotage national</a:t>
            </a:r>
            <a:endParaRPr lang="fr-FR" sz="4000" b="1" dirty="0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AD64E1C9-552F-AF78-2A46-894FB356750F}"/>
              </a:ext>
            </a:extLst>
          </p:cNvPr>
          <p:cNvSpPr txBox="1">
            <a:spLocks/>
          </p:cNvSpPr>
          <p:nvPr/>
        </p:nvSpPr>
        <p:spPr>
          <a:xfrm>
            <a:off x="1334589" y="198750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latin typeface="Aptos" panose="020B0004020202020204" pitchFamily="34" charset="0"/>
              </a:rPr>
              <a:t>Cadre AFSE</a:t>
            </a:r>
          </a:p>
          <a:p>
            <a:r>
              <a:rPr lang="fr-FR" smtClean="0">
                <a:latin typeface="Aptos" panose="020B0004020202020204" pitchFamily="34" charset="0"/>
              </a:rPr>
              <a:t>GDS France et FREDON France</a:t>
            </a:r>
          </a:p>
          <a:p>
            <a:r>
              <a:rPr lang="fr-FR" smtClean="0">
                <a:latin typeface="Aptos" panose="020B0004020202020204" pitchFamily="34" charset="0"/>
              </a:rPr>
              <a:t>Deux référents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3DA8C717-794D-C31A-5E1B-9258D234E565}"/>
              </a:ext>
            </a:extLst>
          </p:cNvPr>
          <p:cNvSpPr txBox="1">
            <a:spLocks/>
          </p:cNvSpPr>
          <p:nvPr/>
        </p:nvSpPr>
        <p:spPr>
          <a:xfrm>
            <a:off x="6668589" y="1987505"/>
            <a:ext cx="5181600" cy="3679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latin typeface="Aptos" panose="020B0004020202020204" pitchFamily="34" charset="0"/>
              </a:rPr>
              <a:t>Pilotage du plan</a:t>
            </a:r>
          </a:p>
          <a:p>
            <a:r>
              <a:rPr lang="fr-FR" smtClean="0">
                <a:latin typeface="Aptos" panose="020B0004020202020204" pitchFamily="34" charset="0"/>
              </a:rPr>
              <a:t>Coordination des OVS</a:t>
            </a:r>
          </a:p>
          <a:p>
            <a:r>
              <a:rPr lang="fr-FR" smtClean="0">
                <a:latin typeface="Aptos" panose="020B0004020202020204" pitchFamily="34" charset="0"/>
              </a:rPr>
              <a:t>Evolution du plan (sur la base du GT)</a:t>
            </a:r>
          </a:p>
          <a:p>
            <a:r>
              <a:rPr lang="fr-FR" smtClean="0">
                <a:latin typeface="Aptos" panose="020B0004020202020204" pitchFamily="34" charset="0"/>
              </a:rPr>
              <a:t>Outils de formation et de communication</a:t>
            </a:r>
          </a:p>
          <a:p>
            <a:r>
              <a:rPr lang="fr-FR" smtClean="0">
                <a:latin typeface="Aptos" panose="020B0004020202020204" pitchFamily="34" charset="0"/>
              </a:rPr>
              <a:t>Formations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8C36ABBD-C6F8-F988-BEA9-385EDD7D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4989" y="6518230"/>
            <a:ext cx="4114800" cy="365125"/>
          </a:xfrm>
        </p:spPr>
        <p:txBody>
          <a:bodyPr/>
          <a:lstStyle/>
          <a:p>
            <a:r>
              <a:rPr lang="fr-FR"/>
              <a:t>Frelon - webinaire - 16.02.2024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B9602128-6E56-ABB1-CCF1-47515713E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989" y="6518230"/>
            <a:ext cx="2743200" cy="365125"/>
          </a:xfrm>
        </p:spPr>
        <p:txBody>
          <a:bodyPr/>
          <a:lstStyle/>
          <a:p>
            <a:fld id="{9E9B42C1-A533-4771-B996-6C62150604FD}" type="slidenum">
              <a:rPr lang="fr-FR" smtClean="0"/>
              <a:t>36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D9A085-FB8A-C44B-DC58-BC732EE2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470" y="4007493"/>
            <a:ext cx="2843908" cy="1216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C6050E0-3569-5123-C0D2-57BEF781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649" y="3743413"/>
            <a:ext cx="1294768" cy="17445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C1E46F-32A4-E4F4-3E48-6B8DC781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962" y="445141"/>
            <a:ext cx="1611296" cy="1639996"/>
          </a:xfrm>
          <a:prstGeom prst="rect">
            <a:avLst/>
          </a:prstGeom>
        </p:spPr>
      </p:pic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739BE148-897D-0795-A96F-21D4F7E2166D}"/>
              </a:ext>
            </a:extLst>
          </p:cNvPr>
          <p:cNvSpPr/>
          <p:nvPr/>
        </p:nvSpPr>
        <p:spPr>
          <a:xfrm>
            <a:off x="6516189" y="1852568"/>
            <a:ext cx="295275" cy="3679825"/>
          </a:xfrm>
          <a:prstGeom prst="leftBracket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847303-3548-1D5D-B185-2AD88FC1E629}"/>
              </a:ext>
            </a:extLst>
          </p:cNvPr>
          <p:cNvSpPr txBox="1"/>
          <p:nvPr/>
        </p:nvSpPr>
        <p:spPr>
          <a:xfrm>
            <a:off x="1420120" y="566733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Invitation une fois par an (bilan annuel) de le </a:t>
            </a:r>
            <a:r>
              <a:rPr lang="fr-FR" i="1" dirty="0" err="1"/>
              <a:t>DGAl</a:t>
            </a:r>
            <a:r>
              <a:rPr lang="fr-FR" i="1" dirty="0"/>
              <a:t> et de la DEB</a:t>
            </a:r>
          </a:p>
        </p:txBody>
      </p:sp>
    </p:spTree>
    <p:extLst>
      <p:ext uri="{BB962C8B-B14F-4D97-AF65-F5344CB8AC3E}">
        <p14:creationId xmlns:p14="http://schemas.microsoft.com/office/powerpoint/2010/main" val="19249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5">
            <a:extLst>
              <a:ext uri="{FF2B5EF4-FFF2-40B4-BE49-F238E27FC236}">
                <a16:creationId xmlns:a16="http://schemas.microsoft.com/office/drawing/2014/main" id="{A0449665-C6AB-AB62-D285-EBA0DD01D9FB}"/>
              </a:ext>
            </a:extLst>
          </p:cNvPr>
          <p:cNvSpPr txBox="1">
            <a:spLocks/>
          </p:cNvSpPr>
          <p:nvPr/>
        </p:nvSpPr>
        <p:spPr>
          <a:xfrm>
            <a:off x="1373777" y="5008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chemeClr val="accent1"/>
                </a:solidFill>
                <a:latin typeface="Aptos" panose="020B0004020202020204" pitchFamily="34" charset="0"/>
              </a:rPr>
              <a:t>Comité de pilotage régional</a:t>
            </a:r>
            <a:endParaRPr lang="fr-FR" sz="40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D2F037E1-8CE1-692E-9841-8360CAFB1D6E}"/>
              </a:ext>
            </a:extLst>
          </p:cNvPr>
          <p:cNvSpPr txBox="1">
            <a:spLocks/>
          </p:cNvSpPr>
          <p:nvPr/>
        </p:nvSpPr>
        <p:spPr>
          <a:xfrm>
            <a:off x="1373777" y="1961379"/>
            <a:ext cx="50231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latin typeface="Aptos" panose="020B0004020202020204" pitchFamily="34" charset="0"/>
              </a:rPr>
              <a:t>Réunit les deux OVS, les référents départementaux et les acteurs locaux</a:t>
            </a:r>
          </a:p>
          <a:p>
            <a:r>
              <a:rPr lang="fr-FR" smtClean="0">
                <a:latin typeface="Aptos" panose="020B0004020202020204" pitchFamily="34" charset="0"/>
              </a:rPr>
              <a:t>Deux référents régionaux</a:t>
            </a:r>
          </a:p>
          <a:p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CF27DB7D-DAFC-B54B-1D58-86104A99BA83}"/>
              </a:ext>
            </a:extLst>
          </p:cNvPr>
          <p:cNvSpPr txBox="1">
            <a:spLocks/>
          </p:cNvSpPr>
          <p:nvPr/>
        </p:nvSpPr>
        <p:spPr>
          <a:xfrm>
            <a:off x="6707777" y="1961379"/>
            <a:ext cx="5181600" cy="3679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fr-FR" sz="24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Recenser les difficultés auprès des référents départementaux,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fr-FR" sz="24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Réaliser le bilan annuel de la région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fr-FR" sz="2400" smtClean="0">
                <a:latin typeface="Aptos" panose="020B0004020202020204" pitchFamily="34" charset="0"/>
                <a:ea typeface="Calibri" panose="020F0502020204030204" pitchFamily="34" charset="0"/>
              </a:rPr>
              <a:t>Etablir le plan de lutte pour l’année suivante, en lien avec les Comités de pilotage et les référents départementaux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fr-FR" sz="2400" smtClean="0">
                <a:latin typeface="Aptos" panose="020B0004020202020204" pitchFamily="34" charset="0"/>
                <a:ea typeface="Calibri" panose="020F0502020204030204" pitchFamily="34" charset="0"/>
              </a:rPr>
              <a:t>Communiquer auprès des acteurs régionaux</a:t>
            </a:r>
            <a:endParaRPr lang="fr-FR" sz="2400" dirty="0">
              <a:latin typeface="Aptos" panose="020B0004020202020204" pitchFamily="34" charset="0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CAC49977-0B08-8FEC-0E33-37772DD1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4177" y="6492104"/>
            <a:ext cx="4114800" cy="365125"/>
          </a:xfrm>
        </p:spPr>
        <p:txBody>
          <a:bodyPr/>
          <a:lstStyle/>
          <a:p>
            <a:r>
              <a:rPr lang="fr-FR"/>
              <a:t>Frelon - webinaire - 16.02.2024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EB4B4FC8-1381-044D-ADAA-701BF626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177" y="6492104"/>
            <a:ext cx="2743200" cy="365125"/>
          </a:xfrm>
        </p:spPr>
        <p:txBody>
          <a:bodyPr/>
          <a:lstStyle/>
          <a:p>
            <a:fld id="{9E9B42C1-A533-4771-B996-6C62150604FD}" type="slidenum">
              <a:rPr lang="fr-FR" smtClean="0"/>
              <a:t>37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174D3B-DACA-67FA-48E9-3F71D4BD0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160"/>
          <a:stretch/>
        </p:blipFill>
        <p:spPr>
          <a:xfrm>
            <a:off x="3822825" y="4018026"/>
            <a:ext cx="1502703" cy="1216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331C8B8-84D9-1F58-446A-E539F86F6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45"/>
          <a:stretch/>
        </p:blipFill>
        <p:spPr>
          <a:xfrm>
            <a:off x="1908617" y="4018026"/>
            <a:ext cx="1294768" cy="1321567"/>
          </a:xfrm>
          <a:prstGeom prst="rect">
            <a:avLst/>
          </a:prstGeom>
        </p:spPr>
      </p:pic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1E0E2BB1-FEA0-1176-8343-5D08B9FC1F0A}"/>
              </a:ext>
            </a:extLst>
          </p:cNvPr>
          <p:cNvSpPr/>
          <p:nvPr/>
        </p:nvSpPr>
        <p:spPr>
          <a:xfrm>
            <a:off x="6555377" y="1826442"/>
            <a:ext cx="295275" cy="3679825"/>
          </a:xfrm>
          <a:prstGeom prst="leftBracke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80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itre 5">
            <a:extLst>
              <a:ext uri="{FF2B5EF4-FFF2-40B4-BE49-F238E27FC236}">
                <a16:creationId xmlns:a16="http://schemas.microsoft.com/office/drawing/2014/main" id="{0340F9AE-EBCB-8AE3-53D9-5A00B2CD0B90}"/>
              </a:ext>
            </a:extLst>
          </p:cNvPr>
          <p:cNvSpPr txBox="1">
            <a:spLocks/>
          </p:cNvSpPr>
          <p:nvPr/>
        </p:nvSpPr>
        <p:spPr>
          <a:xfrm>
            <a:off x="1691835" y="281416"/>
            <a:ext cx="10217332" cy="667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chemeClr val="accent2"/>
                </a:solidFill>
                <a:latin typeface="Aptos" panose="020B0004020202020204" pitchFamily="34" charset="0"/>
              </a:rPr>
              <a:t>Comité de pilotage départemental</a:t>
            </a:r>
            <a:endParaRPr lang="fr-FR" sz="40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9BF99A62-CF88-9D2D-B9A6-17C7D7AAFE7C}"/>
              </a:ext>
            </a:extLst>
          </p:cNvPr>
          <p:cNvSpPr txBox="1">
            <a:spLocks/>
          </p:cNvSpPr>
          <p:nvPr/>
        </p:nvSpPr>
        <p:spPr>
          <a:xfrm>
            <a:off x="1538939" y="1272965"/>
            <a:ext cx="3867778" cy="4851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latin typeface="Aptos" panose="020B0004020202020204" pitchFamily="34" charset="0"/>
              </a:rPr>
              <a:t>Réunit GDS, GDSA et FDGDON et les autres acteurs locaux</a:t>
            </a:r>
          </a:p>
          <a:p>
            <a:r>
              <a:rPr lang="fr-FR" dirty="0" smtClean="0">
                <a:latin typeface="Aptos" panose="020B0004020202020204" pitchFamily="34" charset="0"/>
              </a:rPr>
              <a:t>Deux référents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D3D90649-9204-A47C-03C0-8D9D21543008}"/>
              </a:ext>
            </a:extLst>
          </p:cNvPr>
          <p:cNvSpPr txBox="1">
            <a:spLocks/>
          </p:cNvSpPr>
          <p:nvPr/>
        </p:nvSpPr>
        <p:spPr>
          <a:xfrm>
            <a:off x="6342213" y="1277016"/>
            <a:ext cx="5599416" cy="41028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Informer et former au niveau local ;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0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Coordonner et mettre en œuvre le plan de lutte ;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0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Recenser les désinsectiseurs référencés pour détruire les nids de frelon sur le département dans le cadre du plan national de lutte contre le frelon asiatique à pattes jaunes ;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0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Animer les réseaux de piégeurs et désinsectiseurs ;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0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Coordonner les actions mises en œuvre avec les collectivités locales ;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2000" smtClean="0">
                <a:latin typeface="Aptos" panose="020B0004020202020204" pitchFamily="34" charset="0"/>
                <a:ea typeface="Times New Roman" panose="02020603050405020304" pitchFamily="18" charset="0"/>
                <a:cs typeface="Gill Sans MT" panose="020B0502020104020203" pitchFamily="34" charset="0"/>
              </a:rPr>
              <a:t>Réaliser le bilan annuel du plan de lutte.</a:t>
            </a:r>
            <a:endParaRPr lang="fr-FR" sz="2000" dirty="0">
              <a:latin typeface="Aptos" panose="020B0004020202020204" pitchFamily="34" charset="0"/>
              <a:ea typeface="Times New Roman" panose="02020603050405020304" pitchFamily="18" charset="0"/>
              <a:cs typeface="Gill Sans MT" panose="020B0502020104020203" pitchFamily="34" charset="0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9068A6B8-E562-CE4C-15AD-0FAE11F64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3143" y="6261985"/>
            <a:ext cx="3998086" cy="407103"/>
          </a:xfrm>
        </p:spPr>
        <p:txBody>
          <a:bodyPr/>
          <a:lstStyle/>
          <a:p>
            <a:r>
              <a:rPr lang="fr-FR"/>
              <a:t>Frelon - webinaire - 16.02.2024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37967B79-9E79-4A1A-BA71-89CAFE8C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6237" y="6261985"/>
            <a:ext cx="2665391" cy="407103"/>
          </a:xfrm>
        </p:spPr>
        <p:txBody>
          <a:bodyPr/>
          <a:lstStyle/>
          <a:p>
            <a:fld id="{9E9B42C1-A533-4771-B996-6C62150604FD}" type="slidenum">
              <a:rPr lang="fr-FR" smtClean="0"/>
              <a:t>38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851BDD-E6A1-62A8-C90A-D4F131465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160"/>
          <a:stretch/>
        </p:blipFill>
        <p:spPr>
          <a:xfrm>
            <a:off x="3314094" y="4023695"/>
            <a:ext cx="1675469" cy="13562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833D6-01B4-3506-4C0C-9C273B12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45"/>
          <a:stretch/>
        </p:blipFill>
        <p:spPr>
          <a:xfrm>
            <a:off x="1645488" y="3744368"/>
            <a:ext cx="1443628" cy="1473508"/>
          </a:xfrm>
          <a:prstGeom prst="rect">
            <a:avLst/>
          </a:prstGeom>
        </p:spPr>
      </p:pic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F2CE3C60-36FE-E766-28D2-8476ECF08CCC}"/>
              </a:ext>
            </a:extLst>
          </p:cNvPr>
          <p:cNvSpPr/>
          <p:nvPr/>
        </p:nvSpPr>
        <p:spPr>
          <a:xfrm>
            <a:off x="5783900" y="1163490"/>
            <a:ext cx="286900" cy="5203845"/>
          </a:xfrm>
          <a:prstGeom prst="leftBracket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5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2157" y="19302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 smtClean="0">
                <a:solidFill>
                  <a:srgbClr val="A8046D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Merci de votre attention</a:t>
            </a:r>
            <a:endParaRPr lang="fr-FR" sz="2800" kern="0" dirty="0">
              <a:solidFill>
                <a:srgbClr val="A8046D"/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pic>
        <p:nvPicPr>
          <p:cNvPr id="14" name="Image 1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300" y="3123343"/>
            <a:ext cx="5090244" cy="14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1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670782" y="928179"/>
            <a:ext cx="5777154" cy="600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lvl="0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kern="0" dirty="0" smtClean="0"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L’insecte a conquis tout le territoire national et s’est étendu sur le Nord d </a:t>
            </a:r>
            <a:r>
              <a:rPr lang="fr-F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el’Espagne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le Portugal, ainsi que sur la Belgique, l’Allemagne et le sud de l’Angleterre</a:t>
            </a:r>
          </a:p>
          <a:p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multiplication des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nids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l’intérieur des départements a été exponentielle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Peu de zones ont été épargnées (sauf les zones de montagne au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dessus de 1000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d’altitude) et les secteurs où les ressources alimentaires sont moindres.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Certaines zones sont particulièrement touchées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long des axes routiers,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proximité des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 d’eau,</a:t>
            </a: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les zones périurbaines.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22745" y="6202237"/>
            <a:ext cx="49070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(sources site 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http://frelonasiatique.mnhn.fr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2024)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9359" y="243055"/>
            <a:ext cx="315167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Situation en </a:t>
            </a:r>
            <a:r>
              <a:rPr lang="fr-FR" sz="36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2024</a:t>
            </a:r>
            <a:endParaRPr lang="fr-FR" altLang="fr-FR" sz="36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4091" t="19018" r="33803" b="5803"/>
          <a:stretch/>
        </p:blipFill>
        <p:spPr>
          <a:xfrm>
            <a:off x="6884125" y="1841254"/>
            <a:ext cx="5145669" cy="41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079806" y="1382190"/>
            <a:ext cx="5751647" cy="58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lvl="0"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kern="0" dirty="0" smtClean="0">
                <a:solidFill>
                  <a:srgbClr val="A8046D"/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Perspectives</a:t>
            </a:r>
            <a:endParaRPr lang="fr-FR" altLang="fr-FR" sz="2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3" descr="velutin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013791"/>
            <a:ext cx="3095625" cy="207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260881" y="3339916"/>
            <a:ext cx="3671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C00000"/>
                </a:solidFill>
              </a:rPr>
              <a:t>Frelon d’Europe (</a:t>
            </a:r>
            <a:r>
              <a:rPr lang="fr-FR" i="1" dirty="0">
                <a:solidFill>
                  <a:srgbClr val="C00000"/>
                </a:solidFill>
              </a:rPr>
              <a:t>Vespa </a:t>
            </a:r>
            <a:r>
              <a:rPr lang="fr-FR" i="1" dirty="0" err="1">
                <a:solidFill>
                  <a:srgbClr val="C00000"/>
                </a:solidFill>
              </a:rPr>
              <a:t>crabro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dirty="0">
                <a:solidFill>
                  <a:srgbClr val="C00000"/>
                </a:solidFill>
              </a:rPr>
              <a:t>L.)</a:t>
            </a:r>
          </a:p>
        </p:txBody>
      </p:sp>
      <p:pic>
        <p:nvPicPr>
          <p:cNvPr id="8" name="Picture 5" descr="crabr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63" y="839180"/>
            <a:ext cx="3671888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655763" y="3339916"/>
            <a:ext cx="612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i="1" dirty="0">
                <a:solidFill>
                  <a:srgbClr val="C00000"/>
                </a:solidFill>
              </a:rPr>
              <a:t>Frelon </a:t>
            </a:r>
            <a:r>
              <a:rPr lang="fr-FR" i="1" dirty="0" smtClean="0">
                <a:solidFill>
                  <a:srgbClr val="C00000"/>
                </a:solidFill>
              </a:rPr>
              <a:t>asiatique </a:t>
            </a:r>
            <a:r>
              <a:rPr lang="fr-FR" i="1" dirty="0">
                <a:solidFill>
                  <a:srgbClr val="C00000"/>
                </a:solidFill>
              </a:rPr>
              <a:t>(Vespa </a:t>
            </a:r>
            <a:r>
              <a:rPr lang="fr-FR" i="1" dirty="0" err="1">
                <a:solidFill>
                  <a:srgbClr val="C00000"/>
                </a:solidFill>
              </a:rPr>
              <a:t>velutina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Lepeletier</a:t>
            </a:r>
            <a:r>
              <a:rPr lang="fr-FR" i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2" name="Picture 11" descr="Vespa_orientalis B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882" y="3829844"/>
            <a:ext cx="3743325" cy="2590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36882" y="6272626"/>
            <a:ext cx="4176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>
                <a:solidFill>
                  <a:srgbClr val="C00000"/>
                </a:solidFill>
              </a:rPr>
              <a:t>Frelon oriental (</a:t>
            </a:r>
            <a:r>
              <a:rPr lang="fr-FR" i="1" dirty="0">
                <a:solidFill>
                  <a:srgbClr val="C00000"/>
                </a:solidFill>
              </a:rPr>
              <a:t>Vespa </a:t>
            </a:r>
            <a:r>
              <a:rPr lang="fr-FR" i="1" dirty="0" err="1">
                <a:solidFill>
                  <a:srgbClr val="C00000"/>
                </a:solidFill>
              </a:rPr>
              <a:t>orientalis</a:t>
            </a:r>
            <a:r>
              <a:rPr lang="fr-FR" dirty="0">
                <a:solidFill>
                  <a:srgbClr val="C00000"/>
                </a:solidFill>
              </a:rPr>
              <a:t> L.)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03907" y="255859"/>
            <a:ext cx="824266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Confusion possible avec les autres frelons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737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IMG_4600recadrée_light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21265" r="7523" b="10953"/>
          <a:stretch>
            <a:fillRect/>
          </a:stretch>
        </p:blipFill>
        <p:spPr>
          <a:xfrm>
            <a:off x="2487886" y="1"/>
            <a:ext cx="8166862" cy="6843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13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45749" y="418926"/>
            <a:ext cx="7588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Confusions de Vespa </a:t>
            </a:r>
            <a:r>
              <a:rPr lang="fr-FR" sz="2800" kern="0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velutina</a:t>
            </a:r>
            <a:r>
              <a:rPr lang="fr-FR" sz="2800" kern="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 avec d’autres insectes</a:t>
            </a:r>
            <a:endParaRPr 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59" y="4059859"/>
            <a:ext cx="7544813" cy="26718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66" y="1556665"/>
            <a:ext cx="3162300" cy="1743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5450" y="3487880"/>
            <a:ext cx="3398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hlinkClick r:id="rId4"/>
              </a:rPr>
              <a:t>Scolie des </a:t>
            </a:r>
            <a:r>
              <a:rPr lang="pt-BR" sz="1400" b="1" dirty="0" smtClean="0">
                <a:hlinkClick r:id="rId4"/>
              </a:rPr>
              <a:t>jardins</a:t>
            </a:r>
            <a:endParaRPr lang="pt-BR" sz="1400" dirty="0" smtClean="0">
              <a:hlinkClick r:id="rId4"/>
            </a:endParaRPr>
          </a:p>
          <a:p>
            <a:pPr algn="ctr"/>
            <a:r>
              <a:rPr lang="pt-BR" sz="1400" i="1" dirty="0" smtClean="0">
                <a:hlinkClick r:id="rId4"/>
              </a:rPr>
              <a:t>Megascolia</a:t>
            </a:r>
            <a:r>
              <a:rPr lang="pt-BR" sz="1400" i="1" dirty="0">
                <a:hlinkClick r:id="rId4"/>
              </a:rPr>
              <a:t> maculata </a:t>
            </a:r>
            <a:r>
              <a:rPr lang="pt-BR" sz="1400" dirty="0">
                <a:hlinkClick r:id="rId4"/>
              </a:rPr>
              <a:t>(Drury, 1773)</a:t>
            </a:r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9990" y="1305935"/>
            <a:ext cx="2776303" cy="22120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50996" y="3487880"/>
            <a:ext cx="383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hlinkClick r:id="rId6"/>
              </a:rPr>
              <a:t>Sirex géant</a:t>
            </a:r>
            <a:r>
              <a:rPr lang="fr-FR" sz="1400" dirty="0" smtClean="0">
                <a:hlinkClick r:id="rId6"/>
              </a:rPr>
              <a:t>,</a:t>
            </a:r>
          </a:p>
          <a:p>
            <a:pPr algn="ctr"/>
            <a:r>
              <a:rPr lang="fr-FR" sz="1400" dirty="0" smtClean="0">
                <a:hlinkClick r:id="rId6"/>
              </a:rPr>
              <a:t> </a:t>
            </a:r>
            <a:r>
              <a:rPr lang="fr-FR" sz="1400" i="1" dirty="0" err="1">
                <a:hlinkClick r:id="rId6"/>
              </a:rPr>
              <a:t>Urocerus</a:t>
            </a:r>
            <a:r>
              <a:rPr lang="fr-FR" sz="1400" i="1" dirty="0">
                <a:hlinkClick r:id="rId6"/>
              </a:rPr>
              <a:t> gigas </a:t>
            </a:r>
            <a:r>
              <a:rPr lang="fr-FR" sz="1400" dirty="0">
                <a:hlinkClick r:id="rId6"/>
              </a:rPr>
              <a:t>(</a:t>
            </a:r>
            <a:r>
              <a:rPr lang="fr-FR" sz="1400" dirty="0" err="1">
                <a:hlinkClick r:id="rId6"/>
              </a:rPr>
              <a:t>Linnaeus</a:t>
            </a:r>
            <a:r>
              <a:rPr lang="fr-FR" sz="1400" dirty="0">
                <a:hlinkClick r:id="rId6"/>
              </a:rPr>
              <a:t>, 1758</a:t>
            </a:r>
            <a:r>
              <a:rPr lang="fr-FR" sz="1400" dirty="0" smtClean="0">
                <a:hlinkClick r:id="rId6"/>
              </a:rPr>
              <a:t>)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1680328" y="5218078"/>
            <a:ext cx="2395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chemeClr val="accent1">
                    <a:lumMod val="75000"/>
                  </a:schemeClr>
                </a:solidFill>
              </a:rPr>
              <a:t>Mouches </a:t>
            </a:r>
            <a:r>
              <a:rPr lang="fr-FR" sz="1400" b="1" i="1" dirty="0" err="1">
                <a:solidFill>
                  <a:schemeClr val="accent1">
                    <a:lumMod val="75000"/>
                  </a:schemeClr>
                </a:solidFill>
              </a:rPr>
              <a:t>Syrphidae</a:t>
            </a:r>
            <a:endParaRPr lang="fr-FR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2 ailes seulement</a:t>
            </a:r>
          </a:p>
          <a:p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Mimétiques des guêpes et frelons</a:t>
            </a:r>
          </a:p>
        </p:txBody>
      </p:sp>
      <p:pic>
        <p:nvPicPr>
          <p:cNvPr id="9" name="Picture 3" descr="velutina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6848" y="1654293"/>
            <a:ext cx="2257425" cy="151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676452" y="3420154"/>
            <a:ext cx="23006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i="1" dirty="0">
                <a:solidFill>
                  <a:srgbClr val="C00000"/>
                </a:solidFill>
              </a:rPr>
              <a:t>Frelon </a:t>
            </a:r>
            <a:r>
              <a:rPr lang="fr-FR" i="1" dirty="0" smtClean="0">
                <a:solidFill>
                  <a:srgbClr val="C00000"/>
                </a:solidFill>
              </a:rPr>
              <a:t>asiatique </a:t>
            </a:r>
            <a:r>
              <a:rPr lang="fr-FR" i="1" dirty="0">
                <a:solidFill>
                  <a:srgbClr val="C00000"/>
                </a:solidFill>
              </a:rPr>
              <a:t>(Vespa </a:t>
            </a:r>
            <a:r>
              <a:rPr lang="fr-FR" i="1" dirty="0" err="1">
                <a:solidFill>
                  <a:srgbClr val="C00000"/>
                </a:solidFill>
              </a:rPr>
              <a:t>velutina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Lepeletier</a:t>
            </a:r>
            <a:r>
              <a:rPr lang="fr-FR" i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95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046408" y="84171"/>
            <a:ext cx="9235275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alt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Confusion de son nid avec celui d’autres vespidés</a:t>
            </a:r>
          </a:p>
        </p:txBody>
      </p:sp>
      <p:sp>
        <p:nvSpPr>
          <p:cNvPr id="2" name="AutoShape 2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nids frelons asiatiques dans haies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Vespula germanica-vulgaris - Q Rome MNH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46" y="3861588"/>
            <a:ext cx="2908975" cy="13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61" y="2065272"/>
            <a:ext cx="5370516" cy="14293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98" y="671799"/>
            <a:ext cx="5070148" cy="143524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4984" y="5370769"/>
            <a:ext cx="1386349" cy="125529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070" y="5305483"/>
            <a:ext cx="542395" cy="136483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725859" y="6506863"/>
            <a:ext cx="2566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Dolichovespula</a:t>
            </a:r>
            <a:r>
              <a:rPr lang="fr-FR" sz="1400" dirty="0" smtClean="0"/>
              <a:t> </a:t>
            </a:r>
            <a:r>
              <a:rPr lang="fr-FR" sz="1400" dirty="0" err="1" smtClean="0"/>
              <a:t>saxonica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891722" y="4871036"/>
            <a:ext cx="1775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Guêpe germanique</a:t>
            </a:r>
          </a:p>
          <a:p>
            <a:r>
              <a:rPr lang="fr-FR" sz="1400" dirty="0" err="1"/>
              <a:t>V</a:t>
            </a:r>
            <a:r>
              <a:rPr lang="fr-FR" sz="1400" dirty="0" err="1" smtClean="0"/>
              <a:t>espula</a:t>
            </a:r>
            <a:r>
              <a:rPr lang="fr-FR" sz="1400" dirty="0" smtClean="0"/>
              <a:t> </a:t>
            </a:r>
            <a:r>
              <a:rPr lang="fr-FR" sz="1400" dirty="0" err="1" smtClean="0"/>
              <a:t>germanica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1399457" y="1803571"/>
            <a:ext cx="30027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Frelon asiatique  Vespa </a:t>
            </a:r>
            <a:r>
              <a:rPr lang="fr-FR" sz="1400" dirty="0" err="1" smtClean="0"/>
              <a:t>velutina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399457" y="3294691"/>
            <a:ext cx="27448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Frelon européen Vespa </a:t>
            </a:r>
            <a:r>
              <a:rPr lang="fr-FR" sz="1400" dirty="0" err="1" smtClean="0"/>
              <a:t>crabro</a:t>
            </a:r>
            <a:endParaRPr lang="fr-FR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43" t="2932" r="4277" b="70381"/>
          <a:stretch/>
        </p:blipFill>
        <p:spPr>
          <a:xfrm>
            <a:off x="9622131" y="863078"/>
            <a:ext cx="1371600" cy="13421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125994" y="2400767"/>
            <a:ext cx="231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Ouverture large basale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6765" y="1270661"/>
            <a:ext cx="2173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Ouverture latérale </a:t>
            </a:r>
          </a:p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(sauf sur nids jeunes)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avec flèche 5"/>
          <p:cNvCxnSpPr>
            <a:stCxn id="24" idx="1"/>
          </p:cNvCxnSpPr>
          <p:nvPr/>
        </p:nvCxnSpPr>
        <p:spPr>
          <a:xfrm flipH="1" flipV="1">
            <a:off x="6008915" y="1389421"/>
            <a:ext cx="1057850" cy="2044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8898641" y="1958356"/>
            <a:ext cx="1065608" cy="573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909978" y="4276880"/>
            <a:ext cx="1801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Ouverture basale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38247" y="5803232"/>
            <a:ext cx="1801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Ouverture basale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17" y="3554951"/>
            <a:ext cx="5418783" cy="175053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859925" y="5485702"/>
            <a:ext cx="55244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La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hlinkClick r:id="rId9"/>
              </a:rPr>
              <a:t>Guêpe des buissons, </a:t>
            </a:r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9"/>
              </a:rPr>
              <a:t>Dolichovespula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hlinkClick r:id="rId9"/>
              </a:rPr>
              <a:t> media (</a:t>
            </a:r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9"/>
              </a:rPr>
              <a:t>Retzius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hlinkClick r:id="rId9"/>
              </a:rPr>
              <a:t>, 1783)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dirty="0" smtClean="0"/>
              <a:t>-&gt; Confusion surtout sur le nid car ouverture basale, et la couleur</a:t>
            </a:r>
          </a:p>
          <a:p>
            <a:r>
              <a:rPr lang="fr-FR" sz="1400" dirty="0" smtClean="0"/>
              <a:t>noire des insectes, espèce petite (2,5 cm de long)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6219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84309" y="327886"/>
            <a:ext cx="10120786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0"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NewRomanPSMT" pitchFamily="18"/>
                <a:cs typeface="Arial" pitchFamily="34"/>
              </a:rPr>
              <a:t>Le cycle du frelon asiatique</a:t>
            </a:r>
            <a:endParaRPr lang="fr-FR" altLang="fr-FR" sz="2800" kern="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NewRomanPSMT" pitchFamily="18"/>
              <a:cs typeface="Arial" pitchFamily="34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900" y="1371598"/>
            <a:ext cx="7937517" cy="50292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45394" y="6469304"/>
            <a:ext cx="792872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(Cycle du frelon : sources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http://frelonasiatique.mnhn.fr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445566" y="1640884"/>
            <a:ext cx="3043646" cy="25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cycle est annuel (comme chez tous les Vespidés)</a:t>
            </a:r>
          </a:p>
          <a:p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frelon est actif d’avril à décembre (en fonction des régions et conditions climatiques).</a:t>
            </a:r>
          </a:p>
          <a:p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25" y="419098"/>
            <a:ext cx="1438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1791</Words>
  <Application>Microsoft Office PowerPoint</Application>
  <PresentationFormat>Grand écran</PresentationFormat>
  <Paragraphs>239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1" baseType="lpstr">
      <vt:lpstr>Aptos</vt:lpstr>
      <vt:lpstr>Arial</vt:lpstr>
      <vt:lpstr>Arial Narrow</vt:lpstr>
      <vt:lpstr>Arial Unicode MS</vt:lpstr>
      <vt:lpstr>Calibri</vt:lpstr>
      <vt:lpstr>Gill Sans MT</vt:lpstr>
      <vt:lpstr>Poppins</vt:lpstr>
      <vt:lpstr>Symbol</vt:lpstr>
      <vt:lpstr>Times New Roman</vt:lpstr>
      <vt:lpstr>TimesNewRomanPSMT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Irène DEMONT - FRGDS Occitanie</dc:creator>
  <cp:lastModifiedBy>Utilisateur</cp:lastModifiedBy>
  <cp:revision>160</cp:revision>
  <cp:lastPrinted>2019-01-09T16:17:22Z</cp:lastPrinted>
  <dcterms:created xsi:type="dcterms:W3CDTF">2018-09-27T12:18:36Z</dcterms:created>
  <dcterms:modified xsi:type="dcterms:W3CDTF">2025-01-14T14:51:29Z</dcterms:modified>
</cp:coreProperties>
</file>